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78" r:id="rId5"/>
    <p:sldId id="279" r:id="rId6"/>
    <p:sldId id="271" r:id="rId7"/>
    <p:sldId id="285" r:id="rId8"/>
    <p:sldId id="276" r:id="rId9"/>
    <p:sldId id="286" r:id="rId10"/>
    <p:sldId id="288" r:id="rId11"/>
    <p:sldId id="293" r:id="rId12"/>
    <p:sldId id="287" r:id="rId13"/>
    <p:sldId id="289" r:id="rId14"/>
    <p:sldId id="290" r:id="rId15"/>
    <p:sldId id="291" r:id="rId16"/>
    <p:sldId id="29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6EA6"/>
    <a:srgbClr val="FFFFFF"/>
    <a:srgbClr val="A6A6A6"/>
    <a:srgbClr val="595959"/>
    <a:srgbClr val="FFFF00"/>
    <a:srgbClr val="81BCC7"/>
    <a:srgbClr val="80BBCA"/>
    <a:srgbClr val="92BECA"/>
    <a:srgbClr val="90BB23"/>
    <a:srgbClr val="40BA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3" autoAdjust="0"/>
  </p:normalViewPr>
  <p:slideViewPr>
    <p:cSldViewPr snapToGrid="0">
      <p:cViewPr varScale="1">
        <p:scale>
          <a:sx n="116" d="100"/>
          <a:sy n="116" d="100"/>
        </p:scale>
        <p:origin x="3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50F1F77-0FDD-4CEF-8CE3-6596D7ED629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7D54E-8100-4872-8AF0-39F3727FB2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1BDF1-0C23-4D6E-BDB6-D83614E7CB3F}" type="datetimeFigureOut">
              <a:rPr lang="en-US" smtClean="0"/>
              <a:t>7/5/2022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9D969E-2A1B-455E-95FB-AB399A2DE6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70D06-6511-4CAC-8503-A52685CE16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622E74-4A44-4A58-9D54-EB108DAEC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8559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58F17-591D-4FAE-B71A-8A081249D769}" type="datetimeFigureOut">
              <a:rPr lang="en-US" smtClean="0"/>
              <a:t>7/5/2022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F6859-042C-4B80-873A-544528B0AD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822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>
          <a:gsLst>
            <a:gs pos="0">
              <a:schemeClr val="bg1">
                <a:lumMod val="75000"/>
              </a:schemeClr>
            </a:gs>
            <a:gs pos="28000">
              <a:schemeClr val="tx1">
                <a:lumMod val="50000"/>
                <a:lumOff val="50000"/>
              </a:schemeClr>
            </a:gs>
            <a:gs pos="98000">
              <a:schemeClr val="tx1">
                <a:lumMod val="75000"/>
                <a:lumOff val="2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3EA8470-A4B0-4D85-98ED-0A822041BAB0}"/>
              </a:ext>
            </a:extLst>
          </p:cNvPr>
          <p:cNvSpPr/>
          <p:nvPr userDrawn="1"/>
        </p:nvSpPr>
        <p:spPr>
          <a:xfrm>
            <a:off x="3289874" y="4668819"/>
            <a:ext cx="8902126" cy="142717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0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A180598-73E8-41A4-A29B-4E29C2791D7E}"/>
              </a:ext>
            </a:extLst>
          </p:cNvPr>
          <p:cNvSpPr/>
          <p:nvPr userDrawn="1"/>
        </p:nvSpPr>
        <p:spPr>
          <a:xfrm>
            <a:off x="3289874" y="761997"/>
            <a:ext cx="8902126" cy="383222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C24467-2B73-4438-AD75-4AE0A86FA910}"/>
              </a:ext>
            </a:extLst>
          </p:cNvPr>
          <p:cNvSpPr/>
          <p:nvPr userDrawn="1"/>
        </p:nvSpPr>
        <p:spPr>
          <a:xfrm>
            <a:off x="0" y="761998"/>
            <a:ext cx="3200400" cy="5334001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2622" y="1298448"/>
            <a:ext cx="7187529" cy="2922551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2622" y="4876090"/>
            <a:ext cx="7187529" cy="91440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7/14/2018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7199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2B1BB7-5686-45D5-B55F-9490788630D1}"/>
              </a:ext>
            </a:extLst>
          </p:cNvPr>
          <p:cNvSpPr/>
          <p:nvPr userDrawn="1"/>
        </p:nvSpPr>
        <p:spPr>
          <a:xfrm>
            <a:off x="-1" y="2526525"/>
            <a:ext cx="1630838" cy="356337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DCC77D-E83C-469F-89CD-6BA43360ABC8}"/>
              </a:ext>
            </a:extLst>
          </p:cNvPr>
          <p:cNvSpPr/>
          <p:nvPr userDrawn="1"/>
        </p:nvSpPr>
        <p:spPr>
          <a:xfrm>
            <a:off x="0" y="758952"/>
            <a:ext cx="10905976" cy="165937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324FCD-DB02-475A-A176-06E8E5A51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974" y="868680"/>
            <a:ext cx="8590084" cy="143490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177FE1-3E6C-4964-8ECF-7A59B762B0E4}"/>
              </a:ext>
            </a:extLst>
          </p:cNvPr>
          <p:cNvSpPr/>
          <p:nvPr userDrawn="1"/>
        </p:nvSpPr>
        <p:spPr>
          <a:xfrm>
            <a:off x="11014533" y="759506"/>
            <a:ext cx="1170462" cy="165937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428E5B-816F-4CA0-B9A7-CB6107D35533}"/>
              </a:ext>
            </a:extLst>
          </p:cNvPr>
          <p:cNvSpPr/>
          <p:nvPr userDrawn="1"/>
        </p:nvSpPr>
        <p:spPr>
          <a:xfrm>
            <a:off x="1630837" y="2526525"/>
            <a:ext cx="10574682" cy="3563377"/>
          </a:xfrm>
          <a:prstGeom prst="rect">
            <a:avLst/>
          </a:prstGeom>
          <a:solidFill>
            <a:schemeClr val="tx1">
              <a:alpha val="8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BB7DCFF-990A-4D13-AADC-AD1B3BABD3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/>
          <a:p>
            <a:r>
              <a:rPr lang="en-US" noProof="0" dirty="0"/>
              <a:t>7/14/2018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D1906FD-7264-467E-8A95-6A1598BBAE1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783974" y="2684769"/>
            <a:ext cx="4213601" cy="521833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1D9479BE-4889-4C54-8C9E-50648BC0238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684769"/>
            <a:ext cx="4731990" cy="521833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8CBEFBB2-2C32-4339-A0D7-FE21D732939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3225243"/>
            <a:ext cx="4731991" cy="27640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9D350AFD-FA04-40B5-BB0C-750B91312F9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783974" y="3225243"/>
            <a:ext cx="4213601" cy="27640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6811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2B1BB7-5686-45D5-B55F-9490788630D1}"/>
              </a:ext>
            </a:extLst>
          </p:cNvPr>
          <p:cNvSpPr/>
          <p:nvPr userDrawn="1"/>
        </p:nvSpPr>
        <p:spPr>
          <a:xfrm>
            <a:off x="-1" y="2526525"/>
            <a:ext cx="1630838" cy="356337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DCC77D-E83C-469F-89CD-6BA43360ABC8}"/>
              </a:ext>
            </a:extLst>
          </p:cNvPr>
          <p:cNvSpPr/>
          <p:nvPr userDrawn="1"/>
        </p:nvSpPr>
        <p:spPr>
          <a:xfrm>
            <a:off x="0" y="758952"/>
            <a:ext cx="10905976" cy="165937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324FCD-DB02-475A-A176-06E8E5A51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974" y="868680"/>
            <a:ext cx="8590084" cy="143490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177FE1-3E6C-4964-8ECF-7A59B762B0E4}"/>
              </a:ext>
            </a:extLst>
          </p:cNvPr>
          <p:cNvSpPr/>
          <p:nvPr userDrawn="1"/>
        </p:nvSpPr>
        <p:spPr>
          <a:xfrm>
            <a:off x="11014533" y="759506"/>
            <a:ext cx="1170462" cy="165937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428E5B-816F-4CA0-B9A7-CB6107D35533}"/>
              </a:ext>
            </a:extLst>
          </p:cNvPr>
          <p:cNvSpPr/>
          <p:nvPr userDrawn="1"/>
        </p:nvSpPr>
        <p:spPr>
          <a:xfrm>
            <a:off x="1630837" y="2526525"/>
            <a:ext cx="10574682" cy="3563377"/>
          </a:xfrm>
          <a:prstGeom prst="rect">
            <a:avLst/>
          </a:prstGeom>
          <a:solidFill>
            <a:schemeClr val="tx1">
              <a:alpha val="8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BB7DCFF-990A-4D13-AADC-AD1B3BABD3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/>
          <a:p>
            <a:r>
              <a:rPr lang="en-US" noProof="0" dirty="0"/>
              <a:t>7/14/2018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78439C3-2539-4484-8848-B8140826D7D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783974" y="2684769"/>
            <a:ext cx="4235826" cy="330454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C8FBFBF-CD25-4076-8A61-06DD30C0489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2684768"/>
            <a:ext cx="4731991" cy="330454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2323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B40D05C-B196-4463-8AF0-FECF8B476CA5}"/>
              </a:ext>
            </a:extLst>
          </p:cNvPr>
          <p:cNvSpPr/>
          <p:nvPr userDrawn="1"/>
        </p:nvSpPr>
        <p:spPr>
          <a:xfrm>
            <a:off x="3705041" y="763792"/>
            <a:ext cx="7857285" cy="5335255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EBED2C-F3CC-43CD-9D5D-53C48DD4A17C}"/>
              </a:ext>
            </a:extLst>
          </p:cNvPr>
          <p:cNvSpPr/>
          <p:nvPr userDrawn="1"/>
        </p:nvSpPr>
        <p:spPr>
          <a:xfrm>
            <a:off x="11804486" y="745000"/>
            <a:ext cx="384668" cy="534490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0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988879-231C-4C2A-8B72-7EC0AB5CA21B}"/>
              </a:ext>
            </a:extLst>
          </p:cNvPr>
          <p:cNvSpPr/>
          <p:nvPr userDrawn="1"/>
        </p:nvSpPr>
        <p:spPr>
          <a:xfrm>
            <a:off x="0" y="745000"/>
            <a:ext cx="3430043" cy="533095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864110"/>
            <a:ext cx="2947482" cy="182253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F5601C1-348E-4149-A60A-012B14EBE97F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6C3BCD-F202-467A-ABBA-F38FC298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7/14/2018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E54FB1F0-6244-4B59-A42E-7B0515D37C8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52920" y="2686640"/>
            <a:ext cx="2947481" cy="324418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52A72E56-7D9E-4CDE-9E60-7770E79CF6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69268" y="864111"/>
            <a:ext cx="7486120" cy="5066714"/>
          </a:xfrm>
        </p:spPr>
        <p:txBody>
          <a:bodyPr/>
          <a:lstStyle>
            <a:lvl1pPr marL="0" indent="0">
              <a:buNone/>
              <a:defRPr sz="320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940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2B1BB7-5686-45D5-B55F-9490788630D1}"/>
              </a:ext>
            </a:extLst>
          </p:cNvPr>
          <p:cNvSpPr/>
          <p:nvPr userDrawn="1"/>
        </p:nvSpPr>
        <p:spPr>
          <a:xfrm>
            <a:off x="-1" y="2526525"/>
            <a:ext cx="1630838" cy="356337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DCC77D-E83C-469F-89CD-6BA43360ABC8}"/>
              </a:ext>
            </a:extLst>
          </p:cNvPr>
          <p:cNvSpPr/>
          <p:nvPr userDrawn="1"/>
        </p:nvSpPr>
        <p:spPr>
          <a:xfrm>
            <a:off x="0" y="758952"/>
            <a:ext cx="10905976" cy="165937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324FCD-DB02-475A-A176-06E8E5A51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974" y="868680"/>
            <a:ext cx="8590084" cy="143490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177FE1-3E6C-4964-8ECF-7A59B762B0E4}"/>
              </a:ext>
            </a:extLst>
          </p:cNvPr>
          <p:cNvSpPr/>
          <p:nvPr userDrawn="1"/>
        </p:nvSpPr>
        <p:spPr>
          <a:xfrm>
            <a:off x="11014533" y="759506"/>
            <a:ext cx="1170462" cy="165937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428E5B-816F-4CA0-B9A7-CB6107D35533}"/>
              </a:ext>
            </a:extLst>
          </p:cNvPr>
          <p:cNvSpPr/>
          <p:nvPr userDrawn="1"/>
        </p:nvSpPr>
        <p:spPr>
          <a:xfrm>
            <a:off x="1630837" y="2526525"/>
            <a:ext cx="10574682" cy="3563377"/>
          </a:xfrm>
          <a:prstGeom prst="rect">
            <a:avLst/>
          </a:prstGeom>
          <a:solidFill>
            <a:schemeClr val="tx1">
              <a:alpha val="8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BB7DCFF-990A-4D13-AADC-AD1B3BABD3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/>
          <a:p>
            <a:r>
              <a:rPr lang="en-US" noProof="0" dirty="0"/>
              <a:t>7/14/2018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65B3165-6F10-4D0F-9BC8-B4C451444D6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62466" y="2684770"/>
            <a:ext cx="1259814" cy="330454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0EC084C-1181-4416-B55B-179995FCEE9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783974" y="2684770"/>
            <a:ext cx="9120217" cy="33045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60952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2B1BB7-5686-45D5-B55F-9490788630D1}"/>
              </a:ext>
            </a:extLst>
          </p:cNvPr>
          <p:cNvSpPr/>
          <p:nvPr userDrawn="1"/>
        </p:nvSpPr>
        <p:spPr>
          <a:xfrm>
            <a:off x="-1" y="2526525"/>
            <a:ext cx="1170462" cy="356337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DCC77D-E83C-469F-89CD-6BA43360ABC8}"/>
              </a:ext>
            </a:extLst>
          </p:cNvPr>
          <p:cNvSpPr/>
          <p:nvPr userDrawn="1"/>
        </p:nvSpPr>
        <p:spPr>
          <a:xfrm>
            <a:off x="0" y="758952"/>
            <a:ext cx="10905976" cy="165937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324FCD-DB02-475A-A176-06E8E5A51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974" y="868680"/>
            <a:ext cx="8590084" cy="143490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177FE1-3E6C-4964-8ECF-7A59B762B0E4}"/>
              </a:ext>
            </a:extLst>
          </p:cNvPr>
          <p:cNvSpPr/>
          <p:nvPr userDrawn="1"/>
        </p:nvSpPr>
        <p:spPr>
          <a:xfrm>
            <a:off x="11014533" y="759506"/>
            <a:ext cx="1170462" cy="165937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428E5B-816F-4CA0-B9A7-CB6107D35533}"/>
              </a:ext>
            </a:extLst>
          </p:cNvPr>
          <p:cNvSpPr/>
          <p:nvPr userDrawn="1"/>
        </p:nvSpPr>
        <p:spPr>
          <a:xfrm>
            <a:off x="1287810" y="2526525"/>
            <a:ext cx="10905975" cy="3563377"/>
          </a:xfrm>
          <a:prstGeom prst="rect">
            <a:avLst/>
          </a:prstGeom>
          <a:solidFill>
            <a:schemeClr val="tx1">
              <a:alpha val="8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BB7DCFF-990A-4D13-AADC-AD1B3BABD3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/>
          <a:p>
            <a:r>
              <a:rPr lang="en-US" noProof="0" dirty="0"/>
              <a:t>7/14/2018</a:t>
            </a:r>
          </a:p>
        </p:txBody>
      </p:sp>
    </p:spTree>
    <p:extLst>
      <p:ext uri="{BB962C8B-B14F-4D97-AF65-F5344CB8AC3E}">
        <p14:creationId xmlns:p14="http://schemas.microsoft.com/office/powerpoint/2010/main" val="3460072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AA5E670-4D55-43E7-A5BE-FE9C80961E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/>
          <a:p>
            <a:r>
              <a:rPr lang="en-US" noProof="0" dirty="0"/>
              <a:t>7/14/2018</a:t>
            </a:r>
          </a:p>
        </p:txBody>
      </p:sp>
    </p:spTree>
    <p:extLst>
      <p:ext uri="{BB962C8B-B14F-4D97-AF65-F5344CB8AC3E}">
        <p14:creationId xmlns:p14="http://schemas.microsoft.com/office/powerpoint/2010/main" val="3321634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noProof="0" dirty="0"/>
          </a:p>
        </p:txBody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tx1">
              <a:lumMod val="65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7/14/2018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96248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B40D05C-B196-4463-8AF0-FECF8B476CA5}"/>
              </a:ext>
            </a:extLst>
          </p:cNvPr>
          <p:cNvSpPr/>
          <p:nvPr userDrawn="1"/>
        </p:nvSpPr>
        <p:spPr>
          <a:xfrm>
            <a:off x="3705041" y="763792"/>
            <a:ext cx="7857285" cy="5335255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EBED2C-F3CC-43CD-9D5D-53C48DD4A17C}"/>
              </a:ext>
            </a:extLst>
          </p:cNvPr>
          <p:cNvSpPr/>
          <p:nvPr userDrawn="1"/>
        </p:nvSpPr>
        <p:spPr>
          <a:xfrm>
            <a:off x="11815244" y="745000"/>
            <a:ext cx="384668" cy="534490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0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988879-231C-4C2A-8B72-7EC0AB5CA21B}"/>
              </a:ext>
            </a:extLst>
          </p:cNvPr>
          <p:cNvSpPr/>
          <p:nvPr userDrawn="1"/>
        </p:nvSpPr>
        <p:spPr>
          <a:xfrm>
            <a:off x="0" y="745000"/>
            <a:ext cx="3430043" cy="533095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2043953"/>
            <a:ext cx="2947482" cy="368106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F5601C1-348E-4149-A60A-012B14EBE97F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6C3BCD-F202-467A-ABBA-F38FC298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7/14/2018</a:t>
            </a:r>
          </a:p>
        </p:txBody>
      </p:sp>
    </p:spTree>
    <p:extLst>
      <p:ext uri="{BB962C8B-B14F-4D97-AF65-F5344CB8AC3E}">
        <p14:creationId xmlns:p14="http://schemas.microsoft.com/office/powerpoint/2010/main" val="3901603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op"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2B1BB7-5686-45D5-B55F-9490788630D1}"/>
              </a:ext>
            </a:extLst>
          </p:cNvPr>
          <p:cNvSpPr/>
          <p:nvPr userDrawn="1"/>
        </p:nvSpPr>
        <p:spPr>
          <a:xfrm>
            <a:off x="-1" y="2526525"/>
            <a:ext cx="1170462" cy="356337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DCC77D-E83C-469F-89CD-6BA43360ABC8}"/>
              </a:ext>
            </a:extLst>
          </p:cNvPr>
          <p:cNvSpPr/>
          <p:nvPr userDrawn="1"/>
        </p:nvSpPr>
        <p:spPr>
          <a:xfrm>
            <a:off x="0" y="758952"/>
            <a:ext cx="10905976" cy="165937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324FCD-DB02-475A-A176-06E8E5A51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974" y="868680"/>
            <a:ext cx="8590084" cy="143490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177FE1-3E6C-4964-8ECF-7A59B762B0E4}"/>
              </a:ext>
            </a:extLst>
          </p:cNvPr>
          <p:cNvSpPr/>
          <p:nvPr userDrawn="1"/>
        </p:nvSpPr>
        <p:spPr>
          <a:xfrm>
            <a:off x="11014533" y="759506"/>
            <a:ext cx="1170462" cy="165937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428E5B-816F-4CA0-B9A7-CB6107D35533}"/>
              </a:ext>
            </a:extLst>
          </p:cNvPr>
          <p:cNvSpPr/>
          <p:nvPr userDrawn="1"/>
        </p:nvSpPr>
        <p:spPr>
          <a:xfrm>
            <a:off x="1287810" y="2526525"/>
            <a:ext cx="10905975" cy="3563377"/>
          </a:xfrm>
          <a:prstGeom prst="rect">
            <a:avLst/>
          </a:prstGeom>
          <a:solidFill>
            <a:schemeClr val="tx1">
              <a:alpha val="8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F0772FB0-32ED-4DB8-9F56-587A5BEF3F2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783974" y="2684770"/>
            <a:ext cx="9120216" cy="3304549"/>
          </a:xfrm>
        </p:spPr>
        <p:txBody>
          <a:bodyPr anchor="ctr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200" cap="none" spc="0" baseline="0">
                <a:solidFill>
                  <a:schemeClr val="bg2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2pPr>
            <a:lvl3pPr marL="1200150" indent="-285750"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2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2"/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BB7DCFF-990A-4D13-AADC-AD1B3BABD3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/>
          <a:p>
            <a:r>
              <a:rPr lang="en-US" noProof="0" dirty="0"/>
              <a:t>7/14/2018</a:t>
            </a:r>
          </a:p>
        </p:txBody>
      </p:sp>
    </p:spTree>
    <p:extLst>
      <p:ext uri="{BB962C8B-B14F-4D97-AF65-F5344CB8AC3E}">
        <p14:creationId xmlns:p14="http://schemas.microsoft.com/office/powerpoint/2010/main" val="2316194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90D47E-B3B8-440E-9F42-8E8BF157EBFB}"/>
              </a:ext>
            </a:extLst>
          </p:cNvPr>
          <p:cNvSpPr/>
          <p:nvPr userDrawn="1"/>
        </p:nvSpPr>
        <p:spPr>
          <a:xfrm>
            <a:off x="8722615" y="761103"/>
            <a:ext cx="3469385" cy="533579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3566" y="2345167"/>
            <a:ext cx="2947482" cy="33763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F71A73-3F86-47BC-8F23-CF55E86418C3}"/>
              </a:ext>
            </a:extLst>
          </p:cNvPr>
          <p:cNvSpPr/>
          <p:nvPr userDrawn="1"/>
        </p:nvSpPr>
        <p:spPr>
          <a:xfrm>
            <a:off x="573233" y="761103"/>
            <a:ext cx="8065158" cy="5335793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51134" y="860611"/>
            <a:ext cx="7315200" cy="512064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F5601C1-348E-4149-A60A-012B14EBE97F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6C3BCD-F202-467A-ABBA-F38FC298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7/14/2018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CA5BF5-DE7F-4460-817D-AE1BAC336C92}"/>
              </a:ext>
            </a:extLst>
          </p:cNvPr>
          <p:cNvSpPr/>
          <p:nvPr userDrawn="1"/>
        </p:nvSpPr>
        <p:spPr>
          <a:xfrm>
            <a:off x="1" y="753035"/>
            <a:ext cx="494852" cy="5335793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7335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 and 4 Conten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B40D05C-B196-4463-8AF0-FECF8B476CA5}"/>
              </a:ext>
            </a:extLst>
          </p:cNvPr>
          <p:cNvSpPr/>
          <p:nvPr userDrawn="1"/>
        </p:nvSpPr>
        <p:spPr>
          <a:xfrm>
            <a:off x="3705041" y="763792"/>
            <a:ext cx="7857285" cy="5335255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EBED2C-F3CC-43CD-9D5D-53C48DD4A17C}"/>
              </a:ext>
            </a:extLst>
          </p:cNvPr>
          <p:cNvSpPr/>
          <p:nvPr userDrawn="1"/>
        </p:nvSpPr>
        <p:spPr>
          <a:xfrm>
            <a:off x="11804486" y="745000"/>
            <a:ext cx="384668" cy="534490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0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988879-231C-4C2A-8B72-7EC0AB5CA21B}"/>
              </a:ext>
            </a:extLst>
          </p:cNvPr>
          <p:cNvSpPr/>
          <p:nvPr userDrawn="1"/>
        </p:nvSpPr>
        <p:spPr>
          <a:xfrm>
            <a:off x="0" y="745000"/>
            <a:ext cx="3430043" cy="533095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2043953"/>
            <a:ext cx="2947482" cy="368106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69268" y="864108"/>
            <a:ext cx="3618054" cy="244924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F5601C1-348E-4149-A60A-012B14EBE97F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6C3BCD-F202-467A-ABBA-F38FC298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7/14/2018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71F6AA6-44A2-4F03-9FFE-66D0E2F0C92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740240" y="864108"/>
            <a:ext cx="3618054" cy="244924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1AAA51A-AC54-4EAF-98E6-2A338021A4D3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869268" y="3481577"/>
            <a:ext cx="3618054" cy="244924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525DB2A-A40E-4DE5-8DA6-5FB847C0F0D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7740240" y="3481577"/>
            <a:ext cx="3618054" cy="244924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03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cons_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CCA687-AB7D-4035-849A-4D9F7C0401C1}"/>
              </a:ext>
            </a:extLst>
          </p:cNvPr>
          <p:cNvSpPr/>
          <p:nvPr userDrawn="1"/>
        </p:nvSpPr>
        <p:spPr>
          <a:xfrm>
            <a:off x="-1" y="2526525"/>
            <a:ext cx="3068514" cy="35633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B57C12-8635-490F-AC5E-880EE5EFB9F2}"/>
              </a:ext>
            </a:extLst>
          </p:cNvPr>
          <p:cNvSpPr/>
          <p:nvPr userDrawn="1"/>
        </p:nvSpPr>
        <p:spPr>
          <a:xfrm>
            <a:off x="3200401" y="2526525"/>
            <a:ext cx="8481645" cy="3563377"/>
          </a:xfrm>
          <a:prstGeom prst="rect">
            <a:avLst/>
          </a:prstGeom>
          <a:solidFill>
            <a:schemeClr val="tx1">
              <a:alpha val="8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F4D011-4812-426A-AF72-052AC843FFB5}"/>
              </a:ext>
            </a:extLst>
          </p:cNvPr>
          <p:cNvSpPr/>
          <p:nvPr userDrawn="1"/>
        </p:nvSpPr>
        <p:spPr>
          <a:xfrm>
            <a:off x="0" y="758952"/>
            <a:ext cx="3068515" cy="165937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933F083-BCA0-42F4-BB66-81AD5A4DA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4" y="2637691"/>
            <a:ext cx="2431210" cy="33470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0193E2-84B1-4994-8F97-4A2EBCE6D1A5}"/>
              </a:ext>
            </a:extLst>
          </p:cNvPr>
          <p:cNvSpPr/>
          <p:nvPr userDrawn="1"/>
        </p:nvSpPr>
        <p:spPr>
          <a:xfrm>
            <a:off x="11815866" y="2526524"/>
            <a:ext cx="376134" cy="3567951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69071-305C-4C40-87F4-0EE8553B66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97275" y="2638425"/>
            <a:ext cx="8091488" cy="33464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C8501626-512F-4A26-9857-5FC55FC39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/>
          <a:p>
            <a:r>
              <a:rPr lang="en-US" noProof="0" dirty="0"/>
              <a:t>7/14/2018</a:t>
            </a:r>
          </a:p>
        </p:txBody>
      </p:sp>
    </p:spTree>
    <p:extLst>
      <p:ext uri="{BB962C8B-B14F-4D97-AF65-F5344CB8AC3E}">
        <p14:creationId xmlns:p14="http://schemas.microsoft.com/office/powerpoint/2010/main" val="3909546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cons Title 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B57C12-8635-490F-AC5E-880EE5EFB9F2}"/>
              </a:ext>
            </a:extLst>
          </p:cNvPr>
          <p:cNvSpPr/>
          <p:nvPr userDrawn="1"/>
        </p:nvSpPr>
        <p:spPr>
          <a:xfrm>
            <a:off x="527125" y="2524913"/>
            <a:ext cx="8481645" cy="3563377"/>
          </a:xfrm>
          <a:prstGeom prst="rect">
            <a:avLst/>
          </a:prstGeom>
          <a:solidFill>
            <a:schemeClr val="tx1">
              <a:alpha val="8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CCA687-AB7D-4035-849A-4D9F7C0401C1}"/>
              </a:ext>
            </a:extLst>
          </p:cNvPr>
          <p:cNvSpPr/>
          <p:nvPr userDrawn="1"/>
        </p:nvSpPr>
        <p:spPr>
          <a:xfrm>
            <a:off x="9118064" y="2524912"/>
            <a:ext cx="3068514" cy="35633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F4D011-4812-426A-AF72-052AC843FFB5}"/>
              </a:ext>
            </a:extLst>
          </p:cNvPr>
          <p:cNvSpPr/>
          <p:nvPr userDrawn="1"/>
        </p:nvSpPr>
        <p:spPr>
          <a:xfrm>
            <a:off x="9118063" y="765851"/>
            <a:ext cx="3068515" cy="165937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933F083-BCA0-42F4-BB66-81AD5A4DA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5958" y="2641544"/>
            <a:ext cx="2431210" cy="33470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0193E2-84B1-4994-8F97-4A2EBCE6D1A5}"/>
              </a:ext>
            </a:extLst>
          </p:cNvPr>
          <p:cNvSpPr/>
          <p:nvPr userDrawn="1"/>
        </p:nvSpPr>
        <p:spPr>
          <a:xfrm>
            <a:off x="15348" y="2531097"/>
            <a:ext cx="376134" cy="35679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69071-305C-4C40-87F4-0EE8553B66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2203" y="2633375"/>
            <a:ext cx="8091488" cy="33464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C8501626-512F-4A26-9857-5FC55FC39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/>
          <a:p>
            <a:r>
              <a:rPr lang="en-US" noProof="0" dirty="0"/>
              <a:t>7/14/2018</a:t>
            </a:r>
          </a:p>
        </p:txBody>
      </p:sp>
    </p:spTree>
    <p:extLst>
      <p:ext uri="{BB962C8B-B14F-4D97-AF65-F5344CB8AC3E}">
        <p14:creationId xmlns:p14="http://schemas.microsoft.com/office/powerpoint/2010/main" val="660225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de_by_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FEA5CF-263B-4BE3-8A0F-4F64C91A3E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noFill/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9B4BDF-0731-43A1-9FA4-B813CCABFFBD}"/>
              </a:ext>
            </a:extLst>
          </p:cNvPr>
          <p:cNvSpPr/>
          <p:nvPr userDrawn="1"/>
        </p:nvSpPr>
        <p:spPr>
          <a:xfrm>
            <a:off x="0" y="2661238"/>
            <a:ext cx="4044464" cy="313131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E936B2-F67D-47E2-B4EF-BFB09DFAE723}"/>
              </a:ext>
            </a:extLst>
          </p:cNvPr>
          <p:cNvSpPr/>
          <p:nvPr userDrawn="1"/>
        </p:nvSpPr>
        <p:spPr>
          <a:xfrm>
            <a:off x="7746025" y="1065452"/>
            <a:ext cx="4445977" cy="4727095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D99AE2-0582-4909-A290-DE0718ED189B}"/>
              </a:ext>
            </a:extLst>
          </p:cNvPr>
          <p:cNvSpPr/>
          <p:nvPr userDrawn="1"/>
        </p:nvSpPr>
        <p:spPr>
          <a:xfrm>
            <a:off x="2" y="1065451"/>
            <a:ext cx="4044465" cy="1478849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0F68EA6-727E-4DCD-8AC2-A483CE5A6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76" y="2795380"/>
            <a:ext cx="3369512" cy="2880230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z="3000" noProof="0"/>
              <a:t>Click to edit Master title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C504EF3-1237-4467-9FD5-E0E43C1BA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929197" y="1206481"/>
            <a:ext cx="4079631" cy="4469129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01C1-348E-4149-A60A-012B14EBE97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668056DE-DA3F-41EF-A93F-C50A4A789D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2465" y="6356350"/>
            <a:ext cx="2743200" cy="365125"/>
          </a:xfrm>
        </p:spPr>
        <p:txBody>
          <a:bodyPr/>
          <a:lstStyle/>
          <a:p>
            <a:r>
              <a:rPr lang="en-US" noProof="0" dirty="0"/>
              <a:t>7/14/2018</a:t>
            </a:r>
          </a:p>
        </p:txBody>
      </p:sp>
    </p:spTree>
    <p:extLst>
      <p:ext uri="{BB962C8B-B14F-4D97-AF65-F5344CB8AC3E}">
        <p14:creationId xmlns:p14="http://schemas.microsoft.com/office/powerpoint/2010/main" val="101814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7/14/2018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/>
                </a:solidFill>
              </a:defRPr>
            </a:lvl1pPr>
          </a:lstStyle>
          <a:p>
            <a:endParaRPr lang="en-US" noProof="0" dirty="0"/>
          </a:p>
          <a:p>
            <a:r>
              <a:rPr lang="en-US" noProof="0" dirty="0"/>
              <a:t> Add a footer 	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2"/>
                </a:solidFill>
              </a:defRPr>
            </a:lvl1pPr>
          </a:lstStyle>
          <a:p>
            <a:fld id="{2F5601C1-348E-4149-A60A-012B14EBE97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4100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5" r:id="rId2"/>
    <p:sldLayoutId id="2147483662" r:id="rId3"/>
    <p:sldLayoutId id="2147483672" r:id="rId4"/>
    <p:sldLayoutId id="2147483676" r:id="rId5"/>
    <p:sldLayoutId id="2147483677" r:id="rId6"/>
    <p:sldLayoutId id="2147483673" r:id="rId7"/>
    <p:sldLayoutId id="2147483678" r:id="rId8"/>
    <p:sldLayoutId id="2147483674" r:id="rId9"/>
    <p:sldLayoutId id="2147483682" r:id="rId10"/>
    <p:sldLayoutId id="2147483684" r:id="rId11"/>
    <p:sldLayoutId id="2147483680" r:id="rId12"/>
    <p:sldLayoutId id="2147483683" r:id="rId13"/>
    <p:sldLayoutId id="2147483679" r:id="rId14"/>
    <p:sldLayoutId id="214748366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 bwMode="blackGray">
      <p:bgPr>
        <a:gradFill flip="none" rotWithShape="1">
          <a:gsLst>
            <a:gs pos="0">
              <a:schemeClr val="tx1">
                <a:lumMod val="50000"/>
              </a:schemeClr>
            </a:gs>
            <a:gs pos="49000">
              <a:schemeClr val="tx1">
                <a:lumMod val="50000"/>
              </a:schemeClr>
            </a:gs>
            <a:gs pos="97000">
              <a:schemeClr val="bg2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B9AC2C2-8572-458B-92E0-FCFC56DAF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61998"/>
            <a:ext cx="3200400" cy="5334001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2B5859-9D6F-46C0-ABF0-023C6B741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89874" y="723758"/>
            <a:ext cx="8913341" cy="38264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r"/>
            <a:endParaRPr lang="en-US" sz="4400" dirty="0">
              <a:latin typeface="Arial Black" panose="020B0A040201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1E24A-B45F-4E84-817F-A0D105887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5903" y="2520777"/>
            <a:ext cx="8570067" cy="1276863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Bahnschrift SemiBold SemiConden" panose="020B0502040204020203" pitchFamily="34" charset="0"/>
              </a:rPr>
              <a:t>Machine Learning – Basic Concepts</a:t>
            </a:r>
            <a:endParaRPr lang="en-ZA" sz="4800" dirty="0">
              <a:latin typeface="Bahnschrift SemiBold SemiConden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9E9A52-DC4D-4073-B101-9B4108DAA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89874" y="4668820"/>
            <a:ext cx="8902126" cy="142717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DCF22D-34B9-4165-8498-9B48279F64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Praise Ekeopara, ML Engineer @Techpet Global Ltd.</a:t>
            </a:r>
          </a:p>
        </p:txBody>
      </p:sp>
      <p:grpSp>
        <p:nvGrpSpPr>
          <p:cNvPr id="9" name="Google Shape;1535;p47">
            <a:extLst>
              <a:ext uri="{FF2B5EF4-FFF2-40B4-BE49-F238E27FC236}">
                <a16:creationId xmlns:a16="http://schemas.microsoft.com/office/drawing/2014/main" id="{923D6377-2C15-9D35-9072-B4B24391EA5D}"/>
              </a:ext>
            </a:extLst>
          </p:cNvPr>
          <p:cNvGrpSpPr/>
          <p:nvPr/>
        </p:nvGrpSpPr>
        <p:grpSpPr>
          <a:xfrm>
            <a:off x="1031305" y="2636995"/>
            <a:ext cx="1311550" cy="1160646"/>
            <a:chOff x="1510757" y="3225421"/>
            <a:chExt cx="720214" cy="637347"/>
          </a:xfrm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10" name="Google Shape;1536;p47">
              <a:extLst>
                <a:ext uri="{FF2B5EF4-FFF2-40B4-BE49-F238E27FC236}">
                  <a16:creationId xmlns:a16="http://schemas.microsoft.com/office/drawing/2014/main" id="{F510DE85-62FB-38CF-0259-B392CC26B678}"/>
                </a:ext>
              </a:extLst>
            </p:cNvPr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solidFill>
                <a:schemeClr val="accent1"/>
              </a:solidFill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537;p47">
              <a:extLst>
                <a:ext uri="{FF2B5EF4-FFF2-40B4-BE49-F238E27FC236}">
                  <a16:creationId xmlns:a16="http://schemas.microsoft.com/office/drawing/2014/main" id="{A94551C6-B040-E21A-6754-5B2A93E4AE97}"/>
                </a:ext>
              </a:extLst>
            </p:cNvPr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538;p47">
              <a:extLst>
                <a:ext uri="{FF2B5EF4-FFF2-40B4-BE49-F238E27FC236}">
                  <a16:creationId xmlns:a16="http://schemas.microsoft.com/office/drawing/2014/main" id="{72432CB4-1C57-1D4B-53F1-2D36D892AFD7}"/>
                </a:ext>
              </a:extLst>
            </p:cNvPr>
            <p:cNvSpPr/>
            <p:nvPr/>
          </p:nvSpPr>
          <p:spPr>
            <a:xfrm>
              <a:off x="1774327" y="3225421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539;p47">
              <a:extLst>
                <a:ext uri="{FF2B5EF4-FFF2-40B4-BE49-F238E27FC236}">
                  <a16:creationId xmlns:a16="http://schemas.microsoft.com/office/drawing/2014/main" id="{C6B5A0EE-8267-102C-F2D9-A8D0A14DD055}"/>
                </a:ext>
              </a:extLst>
            </p:cNvPr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rgbClr val="586EA6"/>
            </a:solidFill>
            <a:ln>
              <a:solidFill>
                <a:schemeClr val="accent1"/>
              </a:solidFill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540;p47">
              <a:extLst>
                <a:ext uri="{FF2B5EF4-FFF2-40B4-BE49-F238E27FC236}">
                  <a16:creationId xmlns:a16="http://schemas.microsoft.com/office/drawing/2014/main" id="{A8B8150E-272B-E734-0B80-8CDDF6C988B7}"/>
                </a:ext>
              </a:extLst>
            </p:cNvPr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541;p47">
              <a:extLst>
                <a:ext uri="{FF2B5EF4-FFF2-40B4-BE49-F238E27FC236}">
                  <a16:creationId xmlns:a16="http://schemas.microsoft.com/office/drawing/2014/main" id="{269B8675-4F8A-FD4B-4E62-2FD70D6B6C40}"/>
                </a:ext>
              </a:extLst>
            </p:cNvPr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542;p47">
              <a:extLst>
                <a:ext uri="{FF2B5EF4-FFF2-40B4-BE49-F238E27FC236}">
                  <a16:creationId xmlns:a16="http://schemas.microsoft.com/office/drawing/2014/main" id="{80DFC449-842B-58EA-5FCB-251DA85F5D6E}"/>
                </a:ext>
              </a:extLst>
            </p:cNvPr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" name="Google Shape;993;p46">
            <a:extLst>
              <a:ext uri="{FF2B5EF4-FFF2-40B4-BE49-F238E27FC236}">
                <a16:creationId xmlns:a16="http://schemas.microsoft.com/office/drawing/2014/main" id="{54522576-2DE4-A8C4-BE39-4E712E217912}"/>
              </a:ext>
            </a:extLst>
          </p:cNvPr>
          <p:cNvGrpSpPr/>
          <p:nvPr/>
        </p:nvGrpSpPr>
        <p:grpSpPr>
          <a:xfrm>
            <a:off x="3732115" y="2500831"/>
            <a:ext cx="126389" cy="286903"/>
            <a:chOff x="4747025" y="2332025"/>
            <a:chExt cx="166850" cy="378750"/>
          </a:xfrm>
        </p:grpSpPr>
        <p:sp>
          <p:nvSpPr>
            <p:cNvPr id="23" name="Google Shape;994;p46">
              <a:extLst>
                <a:ext uri="{FF2B5EF4-FFF2-40B4-BE49-F238E27FC236}">
                  <a16:creationId xmlns:a16="http://schemas.microsoft.com/office/drawing/2014/main" id="{3E452D4F-10D6-D496-24DF-83051C394D29}"/>
                </a:ext>
              </a:extLst>
            </p:cNvPr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95;p46">
              <a:extLst>
                <a:ext uri="{FF2B5EF4-FFF2-40B4-BE49-F238E27FC236}">
                  <a16:creationId xmlns:a16="http://schemas.microsoft.com/office/drawing/2014/main" id="{9ABBE43C-CB7A-5E4C-090B-483C62BEFD19}"/>
                </a:ext>
              </a:extLst>
            </p:cNvPr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018;p46">
            <a:extLst>
              <a:ext uri="{FF2B5EF4-FFF2-40B4-BE49-F238E27FC236}">
                <a16:creationId xmlns:a16="http://schemas.microsoft.com/office/drawing/2014/main" id="{D9840491-A4E5-7CA1-FEA6-54D8012F247C}"/>
              </a:ext>
            </a:extLst>
          </p:cNvPr>
          <p:cNvGrpSpPr/>
          <p:nvPr/>
        </p:nvGrpSpPr>
        <p:grpSpPr>
          <a:xfrm>
            <a:off x="7733260" y="2144366"/>
            <a:ext cx="506170" cy="492630"/>
            <a:chOff x="5247525" y="3007275"/>
            <a:chExt cx="517575" cy="384825"/>
          </a:xfrm>
          <a:solidFill>
            <a:schemeClr val="bg1"/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26" name="Google Shape;1019;p46">
              <a:extLst>
                <a:ext uri="{FF2B5EF4-FFF2-40B4-BE49-F238E27FC236}">
                  <a16:creationId xmlns:a16="http://schemas.microsoft.com/office/drawing/2014/main" id="{35002FA5-99D2-FA8F-ACCB-ED9DF1089766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20;p46">
              <a:extLst>
                <a:ext uri="{FF2B5EF4-FFF2-40B4-BE49-F238E27FC236}">
                  <a16:creationId xmlns:a16="http://schemas.microsoft.com/office/drawing/2014/main" id="{646BDDAE-0EE3-9073-8605-55FA8AB1D4DF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1018;p46">
            <a:extLst>
              <a:ext uri="{FF2B5EF4-FFF2-40B4-BE49-F238E27FC236}">
                <a16:creationId xmlns:a16="http://schemas.microsoft.com/office/drawing/2014/main" id="{18E3BA5D-9DCA-A257-5B97-618F9B20521C}"/>
              </a:ext>
            </a:extLst>
          </p:cNvPr>
          <p:cNvGrpSpPr/>
          <p:nvPr/>
        </p:nvGrpSpPr>
        <p:grpSpPr>
          <a:xfrm>
            <a:off x="7446049" y="2247763"/>
            <a:ext cx="506170" cy="492630"/>
            <a:chOff x="5247525" y="3007275"/>
            <a:chExt cx="517575" cy="384825"/>
          </a:xfrm>
          <a:solidFill>
            <a:schemeClr val="bg1"/>
          </a:solidFill>
        </p:grpSpPr>
        <p:sp>
          <p:nvSpPr>
            <p:cNvPr id="29" name="Google Shape;1019;p46">
              <a:extLst>
                <a:ext uri="{FF2B5EF4-FFF2-40B4-BE49-F238E27FC236}">
                  <a16:creationId xmlns:a16="http://schemas.microsoft.com/office/drawing/2014/main" id="{B3BD0E76-F472-7786-D43B-0C71A1BB810D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0;p46">
              <a:extLst>
                <a:ext uri="{FF2B5EF4-FFF2-40B4-BE49-F238E27FC236}">
                  <a16:creationId xmlns:a16="http://schemas.microsoft.com/office/drawing/2014/main" id="{889D6359-2EAF-48A0-FBF2-C80157710298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54990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929A0D0-D136-7C3A-C3B0-19F8768A9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"/>
            <a:ext cx="12192000" cy="68576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F5689E-A2C8-44A6-AD5C-615D7DB0C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786" y="-39212"/>
            <a:ext cx="10905976" cy="109365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390DD-75CF-41BA-AA03-813FD55BF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440" y="77237"/>
            <a:ext cx="8590084" cy="729461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Machine Learning Architecture - GCP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C77D2E-3E79-4AAE-90F1-AFD7CBEBF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86502" y="-41189"/>
            <a:ext cx="1305498" cy="109563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5672BB-0EC4-4BB1-85FA-3C94DFAEA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96455"/>
            <a:ext cx="766120" cy="596780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570B85-11CA-4C90-9E8B-150CB8FE5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227" y="1054286"/>
            <a:ext cx="11427666" cy="5803558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6ED52FE-1967-C1D3-3A87-F5A920E7B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433" y="1212274"/>
            <a:ext cx="9924313" cy="4710732"/>
          </a:xfrm>
          <a:prstGeom prst="rect">
            <a:avLst/>
          </a:prstGeom>
        </p:spPr>
      </p:pic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4D0C3A80-D5BC-A5C7-744F-695B13097A17}"/>
              </a:ext>
            </a:extLst>
          </p:cNvPr>
          <p:cNvSpPr txBox="1">
            <a:spLocks/>
          </p:cNvSpPr>
          <p:nvPr/>
        </p:nvSpPr>
        <p:spPr>
          <a:xfrm>
            <a:off x="4917989" y="5803714"/>
            <a:ext cx="3682314" cy="75198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Architecture MLOPs for GCP </a:t>
            </a:r>
          </a:p>
        </p:txBody>
      </p:sp>
    </p:spTree>
    <p:extLst>
      <p:ext uri="{BB962C8B-B14F-4D97-AF65-F5344CB8AC3E}">
        <p14:creationId xmlns:p14="http://schemas.microsoft.com/office/powerpoint/2010/main" val="3852141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929A0D0-D136-7C3A-C3B0-19F8768A9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"/>
            <a:ext cx="12192000" cy="68576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F5689E-A2C8-44A6-AD5C-615D7DB0C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786" y="-39212"/>
            <a:ext cx="10905976" cy="109365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390DD-75CF-41BA-AA03-813FD55BF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440" y="77237"/>
            <a:ext cx="8590084" cy="729461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Machine Learning Architecture - AWS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C77D2E-3E79-4AAE-90F1-AFD7CBEBF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86502" y="-41189"/>
            <a:ext cx="1305498" cy="109563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5672BB-0EC4-4BB1-85FA-3C94DFAEA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96455"/>
            <a:ext cx="766120" cy="596780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570B85-11CA-4C90-9E8B-150CB8FE5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227" y="1054286"/>
            <a:ext cx="11427666" cy="5803558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66223D-D53F-5433-77F0-FD8A152DB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887" y="1680646"/>
            <a:ext cx="9862116" cy="3419626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5DD699A-6A1F-BD09-C896-D8797055F124}"/>
              </a:ext>
            </a:extLst>
          </p:cNvPr>
          <p:cNvSpPr txBox="1">
            <a:spLocks/>
          </p:cNvSpPr>
          <p:nvPr/>
        </p:nvSpPr>
        <p:spPr>
          <a:xfrm>
            <a:off x="4670854" y="5402415"/>
            <a:ext cx="3682314" cy="75198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AWS Model Training Architecture </a:t>
            </a:r>
          </a:p>
        </p:txBody>
      </p:sp>
    </p:spTree>
    <p:extLst>
      <p:ext uri="{BB962C8B-B14F-4D97-AF65-F5344CB8AC3E}">
        <p14:creationId xmlns:p14="http://schemas.microsoft.com/office/powerpoint/2010/main" val="3978398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929A0D0-D136-7C3A-C3B0-19F8768A9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"/>
            <a:ext cx="12192000" cy="68576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F5689E-A2C8-44A6-AD5C-615D7DB0C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786" y="-39212"/>
            <a:ext cx="10905976" cy="109365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390DD-75CF-41BA-AA03-813FD55BF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440" y="77237"/>
            <a:ext cx="8590084" cy="729461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Machine Learning Architecture - Azure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C77D2E-3E79-4AAE-90F1-AFD7CBEBF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86502" y="-41189"/>
            <a:ext cx="1305498" cy="109563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5672BB-0EC4-4BB1-85FA-3C94DFAEA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96455"/>
            <a:ext cx="766120" cy="596780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570B85-11CA-4C90-9E8B-150CB8FE5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227" y="1054286"/>
            <a:ext cx="11427666" cy="5803558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952035-B59C-A5C4-65D2-609D1E3A7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498" y="1302030"/>
            <a:ext cx="8369644" cy="4660954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3E9EAE1-F2DC-4890-25FE-85BFE4BA55E8}"/>
              </a:ext>
            </a:extLst>
          </p:cNvPr>
          <p:cNvSpPr txBox="1">
            <a:spLocks/>
          </p:cNvSpPr>
          <p:nvPr/>
        </p:nvSpPr>
        <p:spPr>
          <a:xfrm>
            <a:off x="4934465" y="5962984"/>
            <a:ext cx="3682314" cy="75198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Architecture MLOPs for Azure </a:t>
            </a:r>
          </a:p>
        </p:txBody>
      </p:sp>
    </p:spTree>
    <p:extLst>
      <p:ext uri="{BB962C8B-B14F-4D97-AF65-F5344CB8AC3E}">
        <p14:creationId xmlns:p14="http://schemas.microsoft.com/office/powerpoint/2010/main" val="3498190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929A0D0-D136-7C3A-C3B0-19F8768A9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"/>
            <a:ext cx="12192000" cy="68576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F5689E-A2C8-44A6-AD5C-615D7DB0C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786" y="-39212"/>
            <a:ext cx="10905976" cy="109365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390DD-75CF-41BA-AA03-813FD55BF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440" y="77237"/>
            <a:ext cx="8590084" cy="729461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Applications of Machine Learning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C77D2E-3E79-4AAE-90F1-AFD7CBEBF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86502" y="-41189"/>
            <a:ext cx="1305498" cy="109563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5672BB-0EC4-4BB1-85FA-3C94DFAEA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96455"/>
            <a:ext cx="766120" cy="596780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570B85-11CA-4C90-9E8B-150CB8FE5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6120" y="1054286"/>
            <a:ext cx="11427666" cy="5803558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C13181A-35B0-7E17-99A7-E47C17D40BA5}"/>
              </a:ext>
            </a:extLst>
          </p:cNvPr>
          <p:cNvSpPr txBox="1">
            <a:spLocks/>
          </p:cNvSpPr>
          <p:nvPr/>
        </p:nvSpPr>
        <p:spPr>
          <a:xfrm>
            <a:off x="3525798" y="2828162"/>
            <a:ext cx="6664408" cy="75198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To be continued !</a:t>
            </a:r>
          </a:p>
        </p:txBody>
      </p:sp>
    </p:spTree>
    <p:extLst>
      <p:ext uri="{BB962C8B-B14F-4D97-AF65-F5344CB8AC3E}">
        <p14:creationId xmlns:p14="http://schemas.microsoft.com/office/powerpoint/2010/main" val="3148769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6FD537F-B402-3F62-3E3A-2384503E4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D0034B7-EAC9-429D-9600-C58561D80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40697"/>
            <a:ext cx="3430043" cy="533095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itle 27">
            <a:extLst>
              <a:ext uri="{FF2B5EF4-FFF2-40B4-BE49-F238E27FC236}">
                <a16:creationId xmlns:a16="http://schemas.microsoft.com/office/drawing/2014/main" id="{B8A93A84-6089-431C-96E2-45FCA3C17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113" y="2556904"/>
            <a:ext cx="2389962" cy="1572596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F6F6C7-60D9-41AC-8781-68FDD4F32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38617" y="740697"/>
            <a:ext cx="8168053" cy="5335255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898461-1DBF-4823-B0CE-25F935F9E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815244" y="745000"/>
            <a:ext cx="384668" cy="534490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9DDAA-BD95-417A-9B25-74241D627470}"/>
              </a:ext>
            </a:extLst>
          </p:cNvPr>
          <p:cNvSpPr txBox="1"/>
          <p:nvPr/>
        </p:nvSpPr>
        <p:spPr>
          <a:xfrm>
            <a:off x="4055156" y="580467"/>
            <a:ext cx="7170317" cy="5536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 – The big picture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Categories of Machine learning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Machine learning workflow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Technical Skills applied in machine learning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Machine learning Architectures (Azure, GCP, AWS)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Applications of Machine learning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How to apply ML in specific fields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Terminologies – Use cases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 &amp; A</a:t>
            </a:r>
          </a:p>
        </p:txBody>
      </p:sp>
      <p:grpSp>
        <p:nvGrpSpPr>
          <p:cNvPr id="15" name="Google Shape;1455;p47">
            <a:extLst>
              <a:ext uri="{FF2B5EF4-FFF2-40B4-BE49-F238E27FC236}">
                <a16:creationId xmlns:a16="http://schemas.microsoft.com/office/drawing/2014/main" id="{414CFD0A-990A-21A2-2211-3E981D4F836C}"/>
              </a:ext>
            </a:extLst>
          </p:cNvPr>
          <p:cNvGrpSpPr/>
          <p:nvPr/>
        </p:nvGrpSpPr>
        <p:grpSpPr>
          <a:xfrm>
            <a:off x="1242706" y="1648113"/>
            <a:ext cx="726142" cy="765573"/>
            <a:chOff x="7638277" y="937343"/>
            <a:chExt cx="744273" cy="793950"/>
          </a:xfrm>
          <a:solidFill>
            <a:schemeClr val="bg1"/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16" name="Google Shape;1456;p47">
              <a:extLst>
                <a:ext uri="{FF2B5EF4-FFF2-40B4-BE49-F238E27FC236}">
                  <a16:creationId xmlns:a16="http://schemas.microsoft.com/office/drawing/2014/main" id="{6CD16F61-E8B3-4910-63F0-BAEE36485B8D}"/>
                </a:ext>
              </a:extLst>
            </p:cNvPr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457;p47">
              <a:extLst>
                <a:ext uri="{FF2B5EF4-FFF2-40B4-BE49-F238E27FC236}">
                  <a16:creationId xmlns:a16="http://schemas.microsoft.com/office/drawing/2014/main" id="{193D1D5A-38F7-9BCF-4B7F-C84C25CF5D45}"/>
                </a:ext>
              </a:extLst>
            </p:cNvPr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458;p47">
              <a:extLst>
                <a:ext uri="{FF2B5EF4-FFF2-40B4-BE49-F238E27FC236}">
                  <a16:creationId xmlns:a16="http://schemas.microsoft.com/office/drawing/2014/main" id="{4BAEBCD7-B097-8351-164C-32A4C959D630}"/>
                </a:ext>
              </a:extLst>
            </p:cNvPr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459;p47">
              <a:extLst>
                <a:ext uri="{FF2B5EF4-FFF2-40B4-BE49-F238E27FC236}">
                  <a16:creationId xmlns:a16="http://schemas.microsoft.com/office/drawing/2014/main" id="{7D7C731B-8EA4-FABF-F962-CF684115F6C7}"/>
                </a:ext>
              </a:extLst>
            </p:cNvPr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" name="Google Shape;1460;p47">
              <a:extLst>
                <a:ext uri="{FF2B5EF4-FFF2-40B4-BE49-F238E27FC236}">
                  <a16:creationId xmlns:a16="http://schemas.microsoft.com/office/drawing/2014/main" id="{DE4F2EA1-3414-49C1-25BD-6AE7F4C8D881}"/>
                </a:ext>
              </a:extLst>
            </p:cNvPr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  <a:grpFill/>
          </p:grpSpPr>
          <p:sp>
            <p:nvSpPr>
              <p:cNvPr id="21" name="Google Shape;1461;p47">
                <a:extLst>
                  <a:ext uri="{FF2B5EF4-FFF2-40B4-BE49-F238E27FC236}">
                    <a16:creationId xmlns:a16="http://schemas.microsoft.com/office/drawing/2014/main" id="{0ED4391F-5398-9BA0-D70E-000EFE766D49}"/>
                  </a:ext>
                </a:extLst>
              </p:cNvPr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1462;p47">
                <a:extLst>
                  <a:ext uri="{FF2B5EF4-FFF2-40B4-BE49-F238E27FC236}">
                    <a16:creationId xmlns:a16="http://schemas.microsoft.com/office/drawing/2014/main" id="{1A3F2926-3D0A-C3B0-557A-70D2B95CC998}"/>
                  </a:ext>
                </a:extLst>
              </p:cNvPr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1463;p47">
                <a:extLst>
                  <a:ext uri="{FF2B5EF4-FFF2-40B4-BE49-F238E27FC236}">
                    <a16:creationId xmlns:a16="http://schemas.microsoft.com/office/drawing/2014/main" id="{B16483D8-3010-83BF-C836-4D23EE44B720}"/>
                  </a:ext>
                </a:extLst>
              </p:cNvPr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1464;p47">
                <a:extLst>
                  <a:ext uri="{FF2B5EF4-FFF2-40B4-BE49-F238E27FC236}">
                    <a16:creationId xmlns:a16="http://schemas.microsoft.com/office/drawing/2014/main" id="{01BF1AA7-37E4-4D1E-9646-E346FA259EBD}"/>
                  </a:ext>
                </a:extLst>
              </p:cNvPr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1465;p47">
                <a:extLst>
                  <a:ext uri="{FF2B5EF4-FFF2-40B4-BE49-F238E27FC236}">
                    <a16:creationId xmlns:a16="http://schemas.microsoft.com/office/drawing/2014/main" id="{4B4B4861-83C6-0CE1-F521-6CA975369CD9}"/>
                  </a:ext>
                </a:extLst>
              </p:cNvPr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466;p47">
                <a:extLst>
                  <a:ext uri="{FF2B5EF4-FFF2-40B4-BE49-F238E27FC236}">
                    <a16:creationId xmlns:a16="http://schemas.microsoft.com/office/drawing/2014/main" id="{130F3520-6897-1C43-CBA0-E66E43F3656B}"/>
                  </a:ext>
                </a:extLst>
              </p:cNvPr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1467;p47">
                <a:extLst>
                  <a:ext uri="{FF2B5EF4-FFF2-40B4-BE49-F238E27FC236}">
                    <a16:creationId xmlns:a16="http://schemas.microsoft.com/office/drawing/2014/main" id="{888BA58B-C069-70CB-2293-26CE77357D23}"/>
                  </a:ext>
                </a:extLst>
              </p:cNvPr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1468;p47">
                <a:extLst>
                  <a:ext uri="{FF2B5EF4-FFF2-40B4-BE49-F238E27FC236}">
                    <a16:creationId xmlns:a16="http://schemas.microsoft.com/office/drawing/2014/main" id="{9A6CE411-E139-809A-3DEB-A802AB7D7F82}"/>
                  </a:ext>
                </a:extLst>
              </p:cNvPr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1469;p47">
                <a:extLst>
                  <a:ext uri="{FF2B5EF4-FFF2-40B4-BE49-F238E27FC236}">
                    <a16:creationId xmlns:a16="http://schemas.microsoft.com/office/drawing/2014/main" id="{E7E1C578-3847-66C5-DED5-8B7038E7AC11}"/>
                  </a:ext>
                </a:extLst>
              </p:cNvPr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1470;p47">
                <a:extLst>
                  <a:ext uri="{FF2B5EF4-FFF2-40B4-BE49-F238E27FC236}">
                    <a16:creationId xmlns:a16="http://schemas.microsoft.com/office/drawing/2014/main" id="{C7278267-3CED-BBF4-91BE-10FD918AFFC1}"/>
                  </a:ext>
                </a:extLst>
              </p:cNvPr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/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6978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929A0D0-D136-7C3A-C3B0-19F8768A9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"/>
            <a:ext cx="12192000" cy="68576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F5689E-A2C8-44A6-AD5C-615D7DB0C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786" y="-39212"/>
            <a:ext cx="10905976" cy="109365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390DD-75CF-41BA-AA03-813FD55BF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958" y="91891"/>
            <a:ext cx="8590084" cy="729461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– The big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C77D2E-3E79-4AAE-90F1-AFD7CBEBF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86502" y="-41189"/>
            <a:ext cx="1305498" cy="109563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5672BB-0EC4-4BB1-85FA-3C94DFAEA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96455"/>
            <a:ext cx="766120" cy="596780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570B85-11CA-4C90-9E8B-150CB8FE5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227" y="1054286"/>
            <a:ext cx="11427666" cy="5803558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2BEFFA-AFB6-4D35-62B5-0CCC2BBFF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505" y="3228131"/>
            <a:ext cx="4368805" cy="28085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F0271A5-D29A-5505-BE2E-213FC6A36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7617" y="3355502"/>
            <a:ext cx="4166689" cy="2553777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B27770C-E853-6AF7-2075-64BA28C9C78E}"/>
              </a:ext>
            </a:extLst>
          </p:cNvPr>
          <p:cNvSpPr txBox="1">
            <a:spLocks/>
          </p:cNvSpPr>
          <p:nvPr/>
        </p:nvSpPr>
        <p:spPr>
          <a:xfrm>
            <a:off x="1419723" y="1513207"/>
            <a:ext cx="5329881" cy="124535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A branch of </a:t>
            </a:r>
            <a:r>
              <a:rPr lang="en-US" sz="1400" i="1" dirty="0">
                <a:ea typeface="Tahoma" panose="020B0604030504040204" pitchFamily="34" charset="0"/>
                <a:cs typeface="Tahoma" panose="020B0604030504040204" pitchFamily="34" charset="0"/>
              </a:rPr>
              <a:t>Artificial Intelligence (A.I)</a:t>
            </a: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, where computers (machines) are </a:t>
            </a:r>
            <a:r>
              <a:rPr lang="en-US" sz="1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trained</a:t>
            </a: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 to solve problems by using examples of real-world data </a:t>
            </a:r>
            <a:r>
              <a:rPr lang="en-US" sz="1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without being explicitly programmed </a:t>
            </a: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to do so.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800042E-9F51-93EC-E796-7E24FDAEB875}"/>
              </a:ext>
            </a:extLst>
          </p:cNvPr>
          <p:cNvSpPr txBox="1">
            <a:spLocks/>
          </p:cNvSpPr>
          <p:nvPr/>
        </p:nvSpPr>
        <p:spPr>
          <a:xfrm>
            <a:off x="1449860" y="1106086"/>
            <a:ext cx="3599935" cy="63474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ea typeface="Tahoma" panose="020B0604030504040204" pitchFamily="34" charset="0"/>
                <a:cs typeface="Tahoma" panose="020B0604030504040204" pitchFamily="34" charset="0"/>
              </a:rPr>
              <a:t>What is Machine Learning?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F0EB238-087B-D0AC-57BE-1FE8E27CC2C0}"/>
              </a:ext>
            </a:extLst>
          </p:cNvPr>
          <p:cNvSpPr txBox="1">
            <a:spLocks/>
          </p:cNvSpPr>
          <p:nvPr/>
        </p:nvSpPr>
        <p:spPr>
          <a:xfrm>
            <a:off x="1831328" y="5956513"/>
            <a:ext cx="3768842" cy="680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b="1" dirty="0"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. Traditional approach – writing programs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D9E78C8-279E-39D7-7AC1-4CDEC25C7D35}"/>
              </a:ext>
            </a:extLst>
          </p:cNvPr>
          <p:cNvSpPr txBox="1">
            <a:spLocks/>
          </p:cNvSpPr>
          <p:nvPr/>
        </p:nvSpPr>
        <p:spPr>
          <a:xfrm>
            <a:off x="7260084" y="5919775"/>
            <a:ext cx="4365613" cy="680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b="1" dirty="0">
                <a:ea typeface="Tahoma" panose="020B0604030504040204" pitchFamily="34" charset="0"/>
                <a:cs typeface="Tahoma" panose="020B0604030504040204" pitchFamily="34" charset="0"/>
              </a:rPr>
              <a:t>B</a:t>
            </a: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. Machine Learning approach – learning from data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2DB4D79-35CD-7765-AF32-9B00D5F99F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3208" y="1137896"/>
            <a:ext cx="2655030" cy="199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606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929A0D0-D136-7C3A-C3B0-19F8768A9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"/>
            <a:ext cx="12192000" cy="68576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F5689E-A2C8-44A6-AD5C-615D7DB0C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786" y="-39212"/>
            <a:ext cx="10905976" cy="109365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390DD-75CF-41BA-AA03-813FD55BF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440" y="77237"/>
            <a:ext cx="8590084" cy="729461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Categories of Machine Learning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C77D2E-3E79-4AAE-90F1-AFD7CBEBF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86502" y="-41189"/>
            <a:ext cx="1305498" cy="109563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5672BB-0EC4-4BB1-85FA-3C94DFAEA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96455"/>
            <a:ext cx="766120" cy="596780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570B85-11CA-4C90-9E8B-150CB8FE5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227" y="1054286"/>
            <a:ext cx="11427666" cy="5803558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32D4379-D34C-EC76-925A-48CFA1F89E38}"/>
              </a:ext>
            </a:extLst>
          </p:cNvPr>
          <p:cNvSpPr/>
          <p:nvPr/>
        </p:nvSpPr>
        <p:spPr>
          <a:xfrm>
            <a:off x="5086289" y="1144560"/>
            <a:ext cx="2692053" cy="46366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Machine Learning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99471E63-A6F7-2B79-4871-49D6EC025B2B}"/>
              </a:ext>
            </a:extLst>
          </p:cNvPr>
          <p:cNvCxnSpPr>
            <a:cxnSpLocks/>
            <a:stCxn id="65" idx="2"/>
            <a:endCxn id="24" idx="0"/>
          </p:cNvCxnSpPr>
          <p:nvPr/>
        </p:nvCxnSpPr>
        <p:spPr>
          <a:xfrm rot="5400000">
            <a:off x="4498784" y="-3499"/>
            <a:ext cx="302860" cy="35263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0C6E4D39-3C36-E1B7-85BC-584791CF8D51}"/>
              </a:ext>
            </a:extLst>
          </p:cNvPr>
          <p:cNvCxnSpPr>
            <a:cxnSpLocks/>
            <a:stCxn id="65" idx="2"/>
            <a:endCxn id="26" idx="0"/>
          </p:cNvCxnSpPr>
          <p:nvPr/>
        </p:nvCxnSpPr>
        <p:spPr>
          <a:xfrm rot="16200000" flipH="1">
            <a:off x="7820932" y="200663"/>
            <a:ext cx="315680" cy="313080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811D69B-4810-8448-1E80-5C354C8B1648}"/>
              </a:ext>
            </a:extLst>
          </p:cNvPr>
          <p:cNvSpPr txBox="1"/>
          <p:nvPr/>
        </p:nvSpPr>
        <p:spPr>
          <a:xfrm>
            <a:off x="1772893" y="1911086"/>
            <a:ext cx="222833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Supervised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6C82334-A502-1FB2-75BA-C34DF539CF7B}"/>
              </a:ext>
            </a:extLst>
          </p:cNvPr>
          <p:cNvSpPr txBox="1"/>
          <p:nvPr/>
        </p:nvSpPr>
        <p:spPr>
          <a:xfrm>
            <a:off x="8322853" y="1923906"/>
            <a:ext cx="2442644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Unsupervised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4423587-F391-0DA5-C289-DB3E614A7CE6}"/>
              </a:ext>
            </a:extLst>
          </p:cNvPr>
          <p:cNvSpPr txBox="1"/>
          <p:nvPr/>
        </p:nvSpPr>
        <p:spPr>
          <a:xfrm>
            <a:off x="848195" y="3390206"/>
            <a:ext cx="2422111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Linear regression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Ridge regression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SVM regression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NN regression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Decision tree regression etc.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1F22F06-49E7-8522-6F4A-9A845D3590F2}"/>
              </a:ext>
            </a:extLst>
          </p:cNvPr>
          <p:cNvSpPr txBox="1"/>
          <p:nvPr/>
        </p:nvSpPr>
        <p:spPr>
          <a:xfrm>
            <a:off x="880801" y="2813752"/>
            <a:ext cx="1603348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Regression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4F037B1-ECBB-EBCF-4C20-4C8C0D682199}"/>
              </a:ext>
            </a:extLst>
          </p:cNvPr>
          <p:cNvSpPr txBox="1"/>
          <p:nvPr/>
        </p:nvSpPr>
        <p:spPr>
          <a:xfrm>
            <a:off x="3492494" y="2787931"/>
            <a:ext cx="184370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Classification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617E397-08CC-DBF3-2E7F-29E8565503C5}"/>
              </a:ext>
            </a:extLst>
          </p:cNvPr>
          <p:cNvSpPr txBox="1"/>
          <p:nvPr/>
        </p:nvSpPr>
        <p:spPr>
          <a:xfrm>
            <a:off x="9410249" y="2799388"/>
            <a:ext cx="2710497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Dimensionality Reduction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4087580-71E6-6380-9CA0-88DD739DF9C7}"/>
              </a:ext>
            </a:extLst>
          </p:cNvPr>
          <p:cNvSpPr txBox="1"/>
          <p:nvPr/>
        </p:nvSpPr>
        <p:spPr>
          <a:xfrm>
            <a:off x="6616987" y="2813752"/>
            <a:ext cx="222833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Clustering Analysis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ABDEC35-ADB5-76C4-9582-E08DCAED94DD}"/>
              </a:ext>
            </a:extLst>
          </p:cNvPr>
          <p:cNvSpPr txBox="1"/>
          <p:nvPr/>
        </p:nvSpPr>
        <p:spPr>
          <a:xfrm>
            <a:off x="3438700" y="3459472"/>
            <a:ext cx="2814734" cy="116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Random Forest Classifier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Ridge regression Classifier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SVM Classifier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NN Classifier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DT Classifier etc.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E08EF82-127C-AE8C-61B2-4EE5FFE797D7}"/>
              </a:ext>
            </a:extLst>
          </p:cNvPr>
          <p:cNvSpPr txBox="1"/>
          <p:nvPr/>
        </p:nvSpPr>
        <p:spPr>
          <a:xfrm>
            <a:off x="6537316" y="3459473"/>
            <a:ext cx="2556068" cy="116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K-means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Affinity propagation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Mean-shift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Spectral clustering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Hierarchical clustering etc.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4775CAA-9A30-9BD0-49D5-597AC5614D2B}"/>
              </a:ext>
            </a:extLst>
          </p:cNvPr>
          <p:cNvSpPr txBox="1"/>
          <p:nvPr/>
        </p:nvSpPr>
        <p:spPr>
          <a:xfrm>
            <a:off x="9487463" y="3410602"/>
            <a:ext cx="2556068" cy="116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3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PCA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ICA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Dictionary learning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Factor Analysis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t-SNE etc.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9C163838-C0EA-2FEF-3A81-07891C803EC0}"/>
              </a:ext>
            </a:extLst>
          </p:cNvPr>
          <p:cNvSpPr/>
          <p:nvPr/>
        </p:nvSpPr>
        <p:spPr>
          <a:xfrm>
            <a:off x="5067342" y="1144560"/>
            <a:ext cx="2692053" cy="46366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Machine Learning</a:t>
            </a:r>
          </a:p>
        </p:txBody>
      </p:sp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466C26E8-577F-4C6F-3B60-F2AEA8088429}"/>
              </a:ext>
            </a:extLst>
          </p:cNvPr>
          <p:cNvCxnSpPr>
            <a:cxnSpLocks/>
            <a:stCxn id="24" idx="2"/>
            <a:endCxn id="56" idx="0"/>
          </p:cNvCxnSpPr>
          <p:nvPr/>
        </p:nvCxnSpPr>
        <p:spPr>
          <a:xfrm rot="5400000">
            <a:off x="2018100" y="1944793"/>
            <a:ext cx="533334" cy="120458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987A7A13-F224-655F-DEFD-806D31C08E08}"/>
              </a:ext>
            </a:extLst>
          </p:cNvPr>
          <p:cNvCxnSpPr>
            <a:cxnSpLocks/>
          </p:cNvCxnSpPr>
          <p:nvPr/>
        </p:nvCxnSpPr>
        <p:spPr>
          <a:xfrm rot="16200000" flipH="1">
            <a:off x="3396945" y="1770532"/>
            <a:ext cx="507513" cy="15272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2DAB46A4-41F9-EB5F-EC32-9B1C252A7A1F}"/>
              </a:ext>
            </a:extLst>
          </p:cNvPr>
          <p:cNvCxnSpPr>
            <a:cxnSpLocks/>
            <a:stCxn id="26" idx="2"/>
            <a:endCxn id="58" idx="0"/>
          </p:cNvCxnSpPr>
          <p:nvPr/>
        </p:nvCxnSpPr>
        <p:spPr>
          <a:xfrm rot="16200000" flipH="1">
            <a:off x="9901761" y="1935651"/>
            <a:ext cx="506150" cy="122132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Elbow 86">
            <a:extLst>
              <a:ext uri="{FF2B5EF4-FFF2-40B4-BE49-F238E27FC236}">
                <a16:creationId xmlns:a16="http://schemas.microsoft.com/office/drawing/2014/main" id="{DD689A35-FFA7-4B14-0012-3FA33C5493AF}"/>
              </a:ext>
            </a:extLst>
          </p:cNvPr>
          <p:cNvCxnSpPr>
            <a:cxnSpLocks/>
            <a:stCxn id="26" idx="2"/>
            <a:endCxn id="59" idx="0"/>
          </p:cNvCxnSpPr>
          <p:nvPr/>
        </p:nvCxnSpPr>
        <p:spPr>
          <a:xfrm rot="5400000">
            <a:off x="8377407" y="1646984"/>
            <a:ext cx="520514" cy="181302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9E18E746-BCA0-51D8-63F8-FE5DF90F40DE}"/>
              </a:ext>
            </a:extLst>
          </p:cNvPr>
          <p:cNvSpPr txBox="1">
            <a:spLocks/>
          </p:cNvSpPr>
          <p:nvPr/>
        </p:nvSpPr>
        <p:spPr>
          <a:xfrm>
            <a:off x="848196" y="5473706"/>
            <a:ext cx="10614672" cy="75198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Note: </a:t>
            </a:r>
            <a:r>
              <a:rPr lang="en-US" sz="1800" dirty="0">
                <a:ea typeface="Tahoma" panose="020B0604030504040204" pitchFamily="34" charset="0"/>
                <a:cs typeface="Tahoma" panose="020B0604030504040204" pitchFamily="34" charset="0"/>
              </a:rPr>
              <a:t>There are other categories of Machine learning, however we will be limited to these two for simplicity purposes</a:t>
            </a: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008066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D2C9414C-77B4-AE3E-2B67-4DEB5268F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74" y="0"/>
            <a:ext cx="12205699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FFA9DEA-6DA7-47B8-9126-900AA2C7F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753035"/>
            <a:ext cx="494852" cy="5335793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 descr="decorative element">
            <a:extLst>
              <a:ext uri="{FF2B5EF4-FFF2-40B4-BE49-F238E27FC236}">
                <a16:creationId xmlns:a16="http://schemas.microsoft.com/office/drawing/2014/main" id="{69755E60-DD88-4108-B6A9-36F81B3B4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6155" y="761103"/>
            <a:ext cx="8065158" cy="5335793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 descr="decorative element">
            <a:extLst>
              <a:ext uri="{FF2B5EF4-FFF2-40B4-BE49-F238E27FC236}">
                <a16:creationId xmlns:a16="http://schemas.microsoft.com/office/drawing/2014/main" id="{3167DE73-867A-4482-9B26-9ACB84A18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22615" y="761103"/>
            <a:ext cx="3469385" cy="533579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4F7F27-FFB4-4E44-9022-7FDE5C41E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9339" y="2193211"/>
            <a:ext cx="2961709" cy="2455439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Supervised Learning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BF71038-1ACB-FA27-EC36-6BE13FA67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413" y="1676848"/>
            <a:ext cx="6848475" cy="3200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7C8DA26-372F-0B10-3866-1764B6207020}"/>
              </a:ext>
            </a:extLst>
          </p:cNvPr>
          <p:cNvSpPr txBox="1">
            <a:spLocks/>
          </p:cNvSpPr>
          <p:nvPr/>
        </p:nvSpPr>
        <p:spPr>
          <a:xfrm>
            <a:off x="3169639" y="5112165"/>
            <a:ext cx="4042819" cy="680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b="1" dirty="0">
                <a:ea typeface="Tahoma" panose="020B0604030504040204" pitchFamily="34" charset="0"/>
                <a:cs typeface="Tahoma" panose="020B0604030504040204" pitchFamily="34" charset="0"/>
              </a:rPr>
              <a:t>The model trains and learns with labeled data</a:t>
            </a:r>
            <a:endParaRPr lang="en-US" sz="1400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002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9EC1653-7D31-4B07-DEB4-5B3D82513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74" y="0"/>
            <a:ext cx="12205699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FFA9DEA-6DA7-47B8-9126-900AA2C7F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753035"/>
            <a:ext cx="494852" cy="5335793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 descr="decorative element">
            <a:extLst>
              <a:ext uri="{FF2B5EF4-FFF2-40B4-BE49-F238E27FC236}">
                <a16:creationId xmlns:a16="http://schemas.microsoft.com/office/drawing/2014/main" id="{69755E60-DD88-4108-B6A9-36F81B3B4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6155" y="761103"/>
            <a:ext cx="8065158" cy="5335793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 descr="decorative element">
            <a:extLst>
              <a:ext uri="{FF2B5EF4-FFF2-40B4-BE49-F238E27FC236}">
                <a16:creationId xmlns:a16="http://schemas.microsoft.com/office/drawing/2014/main" id="{3167DE73-867A-4482-9B26-9ACB84A18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22615" y="761103"/>
            <a:ext cx="3469385" cy="533579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4F7F27-FFB4-4E44-9022-7FDE5C41E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9339" y="2193211"/>
            <a:ext cx="3123344" cy="2455439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Unsupervised Learning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7C8DA26-372F-0B10-3866-1764B6207020}"/>
              </a:ext>
            </a:extLst>
          </p:cNvPr>
          <p:cNvSpPr txBox="1">
            <a:spLocks/>
          </p:cNvSpPr>
          <p:nvPr/>
        </p:nvSpPr>
        <p:spPr>
          <a:xfrm>
            <a:off x="2486345" y="4968327"/>
            <a:ext cx="4633645" cy="680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b="1" dirty="0">
                <a:ea typeface="Tahoma" panose="020B0604030504040204" pitchFamily="34" charset="0"/>
                <a:cs typeface="Tahoma" panose="020B0604030504040204" pitchFamily="34" charset="0"/>
              </a:rPr>
              <a:t>The model trains and learns with unlabeled data</a:t>
            </a:r>
            <a:endParaRPr lang="en-US" sz="1400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D87E89-E21E-D4B8-48A6-9020F710A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396" y="1350687"/>
            <a:ext cx="6924675" cy="34575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0563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929A0D0-D136-7C3A-C3B0-19F8768A9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"/>
            <a:ext cx="12192000" cy="68576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F5689E-A2C8-44A6-AD5C-615D7DB0C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786" y="-39212"/>
            <a:ext cx="10905976" cy="109365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390DD-75CF-41BA-AA03-813FD55BF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958" y="91891"/>
            <a:ext cx="8590084" cy="729461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Machine Learning Workflow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C77D2E-3E79-4AAE-90F1-AFD7CBEBF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86502" y="-41189"/>
            <a:ext cx="1305498" cy="109563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5672BB-0EC4-4BB1-85FA-3C94DFAEA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96455"/>
            <a:ext cx="766120" cy="596780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570B85-11CA-4C90-9E8B-150CB8FE5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227" y="1054286"/>
            <a:ext cx="11427666" cy="5803558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6A37C7-03CC-2FA3-5058-5B6B1EC4389C}"/>
              </a:ext>
            </a:extLst>
          </p:cNvPr>
          <p:cNvSpPr/>
          <p:nvPr/>
        </p:nvSpPr>
        <p:spPr>
          <a:xfrm>
            <a:off x="8166256" y="1883069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Gather data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8594CA5-47E1-30CD-32AD-A972A524554A}"/>
              </a:ext>
            </a:extLst>
          </p:cNvPr>
          <p:cNvSpPr/>
          <p:nvPr/>
        </p:nvSpPr>
        <p:spPr>
          <a:xfrm>
            <a:off x="4644409" y="1146177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 understanding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96EB619-8FC9-B9E4-83E1-1C26C25AD696}"/>
              </a:ext>
            </a:extLst>
          </p:cNvPr>
          <p:cNvSpPr/>
          <p:nvPr/>
        </p:nvSpPr>
        <p:spPr>
          <a:xfrm>
            <a:off x="5113900" y="5677628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 &amp; Train model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A7A9F3C-D3DF-7C52-87BD-2D28DBC272A9}"/>
              </a:ext>
            </a:extLst>
          </p:cNvPr>
          <p:cNvSpPr/>
          <p:nvPr/>
        </p:nvSpPr>
        <p:spPr>
          <a:xfrm>
            <a:off x="8166255" y="3340864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Clean &amp; Explore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5BD3065-4CCF-CEDB-8A3E-2583447FE686}"/>
              </a:ext>
            </a:extLst>
          </p:cNvPr>
          <p:cNvSpPr/>
          <p:nvPr/>
        </p:nvSpPr>
        <p:spPr>
          <a:xfrm>
            <a:off x="1380249" y="3621048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Deploy model into production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09967B3-C620-D64C-C494-449B1E2358BE}"/>
              </a:ext>
            </a:extLst>
          </p:cNvPr>
          <p:cNvSpPr/>
          <p:nvPr/>
        </p:nvSpPr>
        <p:spPr>
          <a:xfrm>
            <a:off x="8166256" y="4849306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Prepare &amp; Transform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BEC9692-1F0E-9971-733D-01AB41E4D410}"/>
              </a:ext>
            </a:extLst>
          </p:cNvPr>
          <p:cNvSpPr/>
          <p:nvPr/>
        </p:nvSpPr>
        <p:spPr>
          <a:xfrm>
            <a:off x="1380248" y="5114381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Validate &amp; Evaluate Model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2A8734C-AC64-F522-40B8-1A76C72B7832}"/>
              </a:ext>
            </a:extLst>
          </p:cNvPr>
          <p:cNvSpPr/>
          <p:nvPr/>
        </p:nvSpPr>
        <p:spPr>
          <a:xfrm>
            <a:off x="1384054" y="2038615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Monitor and Maintain model</a:t>
            </a:r>
          </a:p>
        </p:txBody>
      </p:sp>
      <p:grpSp>
        <p:nvGrpSpPr>
          <p:cNvPr id="31" name="Google Shape;1018;p46">
            <a:extLst>
              <a:ext uri="{FF2B5EF4-FFF2-40B4-BE49-F238E27FC236}">
                <a16:creationId xmlns:a16="http://schemas.microsoft.com/office/drawing/2014/main" id="{30C0D8A1-EAB5-0236-D48D-7D0358762BC0}"/>
              </a:ext>
            </a:extLst>
          </p:cNvPr>
          <p:cNvGrpSpPr/>
          <p:nvPr/>
        </p:nvGrpSpPr>
        <p:grpSpPr>
          <a:xfrm>
            <a:off x="5451202" y="3328865"/>
            <a:ext cx="506170" cy="492630"/>
            <a:chOff x="5247525" y="3007275"/>
            <a:chExt cx="517575" cy="384825"/>
          </a:xfrm>
          <a:solidFill>
            <a:schemeClr val="accent3">
              <a:lumMod val="90000"/>
              <a:lumOff val="10000"/>
            </a:schemeClr>
          </a:solidFill>
        </p:grpSpPr>
        <p:sp>
          <p:nvSpPr>
            <p:cNvPr id="32" name="Google Shape;1019;p46">
              <a:extLst>
                <a:ext uri="{FF2B5EF4-FFF2-40B4-BE49-F238E27FC236}">
                  <a16:creationId xmlns:a16="http://schemas.microsoft.com/office/drawing/2014/main" id="{A4EF8D57-8E34-94B9-D7A8-303CFC034E39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grpFill/>
            <a:ln w="12175" cap="rnd" cmpd="sng">
              <a:solidFill>
                <a:schemeClr val="accent3">
                  <a:lumMod val="90000"/>
                  <a:lumOff val="1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20;p46">
              <a:extLst>
                <a:ext uri="{FF2B5EF4-FFF2-40B4-BE49-F238E27FC236}">
                  <a16:creationId xmlns:a16="http://schemas.microsoft.com/office/drawing/2014/main" id="{B4A41362-9493-1168-A421-EDF579466D2B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grpFill/>
            <a:ln w="12175" cap="rnd" cmpd="sng">
              <a:solidFill>
                <a:schemeClr val="accent3">
                  <a:lumMod val="90000"/>
                  <a:lumOff val="1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1018;p46">
            <a:extLst>
              <a:ext uri="{FF2B5EF4-FFF2-40B4-BE49-F238E27FC236}">
                <a16:creationId xmlns:a16="http://schemas.microsoft.com/office/drawing/2014/main" id="{EB668CD0-9E48-13DE-33A0-ECDE341EBA90}"/>
              </a:ext>
            </a:extLst>
          </p:cNvPr>
          <p:cNvGrpSpPr/>
          <p:nvPr/>
        </p:nvGrpSpPr>
        <p:grpSpPr>
          <a:xfrm>
            <a:off x="5719805" y="3131672"/>
            <a:ext cx="506170" cy="492630"/>
            <a:chOff x="5247525" y="3007275"/>
            <a:chExt cx="517575" cy="384825"/>
          </a:xfrm>
          <a:solidFill>
            <a:schemeClr val="bg1"/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35" name="Google Shape;1019;p46">
              <a:extLst>
                <a:ext uri="{FF2B5EF4-FFF2-40B4-BE49-F238E27FC236}">
                  <a16:creationId xmlns:a16="http://schemas.microsoft.com/office/drawing/2014/main" id="{0A9DE338-114B-7D53-B37B-4C516C1DC203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grpFill/>
            <a:ln w="12175" cap="rnd" cmpd="sng">
              <a:solidFill>
                <a:schemeClr val="accent3">
                  <a:lumMod val="90000"/>
                  <a:lumOff val="1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20;p46">
              <a:extLst>
                <a:ext uri="{FF2B5EF4-FFF2-40B4-BE49-F238E27FC236}">
                  <a16:creationId xmlns:a16="http://schemas.microsoft.com/office/drawing/2014/main" id="{3DE433B9-E0E7-3761-A485-CD197B58EA06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grpFill/>
            <a:ln w="12175" cap="rnd" cmpd="sng">
              <a:solidFill>
                <a:schemeClr val="accent3">
                  <a:lumMod val="90000"/>
                  <a:lumOff val="1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9CDA56E9-655B-6D3E-1755-5FF314389334}"/>
              </a:ext>
            </a:extLst>
          </p:cNvPr>
          <p:cNvCxnSpPr>
            <a:cxnSpLocks/>
            <a:stCxn id="16" idx="3"/>
            <a:endCxn id="2" idx="0"/>
          </p:cNvCxnSpPr>
          <p:nvPr/>
        </p:nvCxnSpPr>
        <p:spPr>
          <a:xfrm>
            <a:off x="6528830" y="1481272"/>
            <a:ext cx="2579637" cy="4017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A7B87CDE-D3F6-0059-9A19-57AB2D55DA4B}"/>
              </a:ext>
            </a:extLst>
          </p:cNvPr>
          <p:cNvCxnSpPr>
            <a:cxnSpLocks/>
            <a:stCxn id="24" idx="2"/>
            <a:endCxn id="17" idx="3"/>
          </p:cNvCxnSpPr>
          <p:nvPr/>
        </p:nvCxnSpPr>
        <p:spPr>
          <a:xfrm rot="5400000">
            <a:off x="7806781" y="4711036"/>
            <a:ext cx="493227" cy="211014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51882DDA-4366-D7D0-E6AE-D2D26D518F5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06665" y="600871"/>
            <a:ext cx="557343" cy="23181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BCEA0A76-B1E5-BEE0-99BE-2319AE2C3915}"/>
              </a:ext>
            </a:extLst>
          </p:cNvPr>
          <p:cNvCxnSpPr>
            <a:cxnSpLocks/>
            <a:stCxn id="17" idx="1"/>
            <a:endCxn id="25" idx="2"/>
          </p:cNvCxnSpPr>
          <p:nvPr/>
        </p:nvCxnSpPr>
        <p:spPr>
          <a:xfrm rot="10800000">
            <a:off x="2322460" y="5784571"/>
            <a:ext cx="2791441" cy="22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8A89F86C-9B36-B60B-CA95-C74C2732BA7E}"/>
              </a:ext>
            </a:extLst>
          </p:cNvPr>
          <p:cNvCxnSpPr>
            <a:cxnSpLocks/>
            <a:stCxn id="20" idx="0"/>
            <a:endCxn id="26" idx="2"/>
          </p:cNvCxnSpPr>
          <p:nvPr/>
        </p:nvCxnSpPr>
        <p:spPr>
          <a:xfrm flipV="1">
            <a:off x="2322460" y="2708805"/>
            <a:ext cx="3805" cy="912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D3A8BA5-BD61-25CF-47A8-8EC450602710}"/>
              </a:ext>
            </a:extLst>
          </p:cNvPr>
          <p:cNvCxnSpPr>
            <a:cxnSpLocks/>
            <a:stCxn id="25" idx="0"/>
            <a:endCxn id="20" idx="2"/>
          </p:cNvCxnSpPr>
          <p:nvPr/>
        </p:nvCxnSpPr>
        <p:spPr>
          <a:xfrm flipV="1">
            <a:off x="2322459" y="4291238"/>
            <a:ext cx="1" cy="823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FA83218-9B02-D565-170D-9DF521F44BFB}"/>
              </a:ext>
            </a:extLst>
          </p:cNvPr>
          <p:cNvCxnSpPr>
            <a:cxnSpLocks/>
            <a:stCxn id="2" idx="2"/>
            <a:endCxn id="19" idx="0"/>
          </p:cNvCxnSpPr>
          <p:nvPr/>
        </p:nvCxnSpPr>
        <p:spPr>
          <a:xfrm flipH="1">
            <a:off x="9108466" y="2553259"/>
            <a:ext cx="1" cy="787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A85EF709-2065-781A-D4AA-A46797195E90}"/>
              </a:ext>
            </a:extLst>
          </p:cNvPr>
          <p:cNvCxnSpPr>
            <a:cxnSpLocks/>
            <a:stCxn id="19" idx="2"/>
            <a:endCxn id="24" idx="0"/>
          </p:cNvCxnSpPr>
          <p:nvPr/>
        </p:nvCxnSpPr>
        <p:spPr>
          <a:xfrm>
            <a:off x="9108466" y="4011054"/>
            <a:ext cx="1" cy="838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280587B6-5594-A1CD-2A6E-EC9F9FE9F2E7}"/>
              </a:ext>
            </a:extLst>
          </p:cNvPr>
          <p:cNvSpPr/>
          <p:nvPr/>
        </p:nvSpPr>
        <p:spPr>
          <a:xfrm>
            <a:off x="4640603" y="1146177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 understanding</a:t>
            </a: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06CCA468-1D42-B781-5FF9-AC8E3C6E4193}"/>
              </a:ext>
            </a:extLst>
          </p:cNvPr>
          <p:cNvSpPr/>
          <p:nvPr/>
        </p:nvSpPr>
        <p:spPr>
          <a:xfrm>
            <a:off x="5113900" y="5677629"/>
            <a:ext cx="1884421" cy="670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 &amp; Train model</a:t>
            </a:r>
          </a:p>
        </p:txBody>
      </p: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4ED9F159-FC5E-2FF9-3AD0-904F32C93D74}"/>
              </a:ext>
            </a:extLst>
          </p:cNvPr>
          <p:cNvCxnSpPr>
            <a:cxnSpLocks/>
            <a:endCxn id="87" idx="3"/>
          </p:cNvCxnSpPr>
          <p:nvPr/>
        </p:nvCxnSpPr>
        <p:spPr>
          <a:xfrm rot="5400000">
            <a:off x="7806781" y="4711037"/>
            <a:ext cx="493227" cy="211014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B2EDA49-DFB8-DFBC-4BAB-ED38DCE5587C}"/>
              </a:ext>
            </a:extLst>
          </p:cNvPr>
          <p:cNvCxnSpPr>
            <a:cxnSpLocks/>
          </p:cNvCxnSpPr>
          <p:nvPr/>
        </p:nvCxnSpPr>
        <p:spPr>
          <a:xfrm flipV="1">
            <a:off x="2321568" y="2708806"/>
            <a:ext cx="4697" cy="912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290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9EC1653-7D31-4B07-DEB4-5B3D82513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50" y="0"/>
            <a:ext cx="12205699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FFA9DEA-6DA7-47B8-9126-900AA2C7F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753035"/>
            <a:ext cx="494852" cy="5335793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 descr="decorative element">
            <a:extLst>
              <a:ext uri="{FF2B5EF4-FFF2-40B4-BE49-F238E27FC236}">
                <a16:creationId xmlns:a16="http://schemas.microsoft.com/office/drawing/2014/main" id="{69755E60-DD88-4108-B6A9-36F81B3B4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6155" y="761103"/>
            <a:ext cx="8065158" cy="5335793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 descr="decorative element">
            <a:extLst>
              <a:ext uri="{FF2B5EF4-FFF2-40B4-BE49-F238E27FC236}">
                <a16:creationId xmlns:a16="http://schemas.microsoft.com/office/drawing/2014/main" id="{3167DE73-867A-4482-9B26-9ACB84A18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22615" y="761103"/>
            <a:ext cx="3469385" cy="533579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4F7F27-FFB4-4E44-9022-7FDE5C41E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9339" y="2193211"/>
            <a:ext cx="3123344" cy="2455439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ML Practical Workflow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7C8DA26-372F-0B10-3866-1764B6207020}"/>
              </a:ext>
            </a:extLst>
          </p:cNvPr>
          <p:cNvSpPr txBox="1">
            <a:spLocks/>
          </p:cNvSpPr>
          <p:nvPr/>
        </p:nvSpPr>
        <p:spPr>
          <a:xfrm>
            <a:off x="652805" y="1146040"/>
            <a:ext cx="1812809" cy="680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Coding and Analysis </a:t>
            </a:r>
          </a:p>
        </p:txBody>
      </p:sp>
      <p:pic>
        <p:nvPicPr>
          <p:cNvPr id="1026" name="Picture 2" descr="Quickest way to try out Jupyter Notebook: zero install, 3 CLI commands and  5 minutes to action - AMIS, Data Driven Blog - Oracle &amp; Microsoft Azure">
            <a:extLst>
              <a:ext uri="{FF2B5EF4-FFF2-40B4-BE49-F238E27FC236}">
                <a16:creationId xmlns:a16="http://schemas.microsoft.com/office/drawing/2014/main" id="{B118CF6F-E322-35F7-6C15-7CAEEB058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039" y="1211484"/>
            <a:ext cx="613716" cy="6153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isual Studio Code now supports M1 Macs with its Insiders build">
            <a:extLst>
              <a:ext uri="{FF2B5EF4-FFF2-40B4-BE49-F238E27FC236}">
                <a16:creationId xmlns:a16="http://schemas.microsoft.com/office/drawing/2014/main" id="{0BF17C5B-FCA3-86B2-D2E7-3F16505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61" y="2171791"/>
            <a:ext cx="1082782" cy="5413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D84D35-0DFB-764B-09FC-C82DA467F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6600" y="2906340"/>
            <a:ext cx="724268" cy="6831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77375CB-50B9-E80E-8626-AF14DE7A41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4110" y="3754993"/>
            <a:ext cx="1294024" cy="7655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9" name="Picture 6" descr="Building a simple REST API with Python and Flask | by Onejohi | Medium">
            <a:extLst>
              <a:ext uri="{FF2B5EF4-FFF2-40B4-BE49-F238E27FC236}">
                <a16:creationId xmlns:a16="http://schemas.microsoft.com/office/drawing/2014/main" id="{40418F3A-9F4C-3281-47C9-8B5BF432B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6587" y="4648650"/>
            <a:ext cx="1220254" cy="68256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A46D627-2E8D-1B82-B502-80A9EE02AD26}"/>
              </a:ext>
            </a:extLst>
          </p:cNvPr>
          <p:cNvSpPr txBox="1">
            <a:spLocks/>
          </p:cNvSpPr>
          <p:nvPr/>
        </p:nvSpPr>
        <p:spPr>
          <a:xfrm>
            <a:off x="1131101" y="2032354"/>
            <a:ext cx="1812809" cy="680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Code Modularization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245EC2-7E61-9927-2918-25F74F3562A0}"/>
              </a:ext>
            </a:extLst>
          </p:cNvPr>
          <p:cNvSpPr txBox="1">
            <a:spLocks/>
          </p:cNvSpPr>
          <p:nvPr/>
        </p:nvSpPr>
        <p:spPr>
          <a:xfrm>
            <a:off x="2105865" y="2878810"/>
            <a:ext cx="2067455" cy="680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Loading into Containers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3270CE92-CA69-6E04-9B56-E33E392B9E4B}"/>
              </a:ext>
            </a:extLst>
          </p:cNvPr>
          <p:cNvSpPr txBox="1">
            <a:spLocks/>
          </p:cNvSpPr>
          <p:nvPr/>
        </p:nvSpPr>
        <p:spPr>
          <a:xfrm>
            <a:off x="3382279" y="3826318"/>
            <a:ext cx="1812809" cy="680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Building an API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F3DDD37-D1B8-DA5A-5FC8-1C51F486A71B}"/>
              </a:ext>
            </a:extLst>
          </p:cNvPr>
          <p:cNvSpPr txBox="1">
            <a:spLocks/>
          </p:cNvSpPr>
          <p:nvPr/>
        </p:nvSpPr>
        <p:spPr>
          <a:xfrm>
            <a:off x="4067344" y="4648650"/>
            <a:ext cx="2565882" cy="680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 cap="none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400" dirty="0">
                <a:ea typeface="Tahoma" panose="020B0604030504040204" pitchFamily="34" charset="0"/>
                <a:cs typeface="Tahoma" panose="020B0604030504040204" pitchFamily="34" charset="0"/>
              </a:rPr>
              <a:t>Web framework for interaction </a:t>
            </a:r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11B6B20E-A9F5-5124-0389-5D5A347E7581}"/>
              </a:ext>
            </a:extLst>
          </p:cNvPr>
          <p:cNvCxnSpPr>
            <a:cxnSpLocks/>
            <a:stCxn id="1026" idx="3"/>
            <a:endCxn id="11" idx="0"/>
          </p:cNvCxnSpPr>
          <p:nvPr/>
        </p:nvCxnSpPr>
        <p:spPr>
          <a:xfrm>
            <a:off x="3082755" y="1519176"/>
            <a:ext cx="443197" cy="6526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E0BAF90A-7621-0C15-56BF-1E29B77A4B79}"/>
              </a:ext>
            </a:extLst>
          </p:cNvPr>
          <p:cNvCxnSpPr>
            <a:cxnSpLocks/>
            <a:stCxn id="11" idx="3"/>
            <a:endCxn id="12" idx="0"/>
          </p:cNvCxnSpPr>
          <p:nvPr/>
        </p:nvCxnSpPr>
        <p:spPr>
          <a:xfrm>
            <a:off x="4067343" y="2442487"/>
            <a:ext cx="541391" cy="4638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143978A0-E0D6-DA6E-CE35-7D3F446D47E9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970868" y="3247935"/>
            <a:ext cx="900254" cy="50705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02051D5D-B150-0FB8-2215-C6FA55696773}"/>
              </a:ext>
            </a:extLst>
          </p:cNvPr>
          <p:cNvCxnSpPr>
            <a:cxnSpLocks/>
            <a:stCxn id="14" idx="3"/>
            <a:endCxn id="19" idx="0"/>
          </p:cNvCxnSpPr>
          <p:nvPr/>
        </p:nvCxnSpPr>
        <p:spPr>
          <a:xfrm>
            <a:off x="6518134" y="4137790"/>
            <a:ext cx="848580" cy="51086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212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929A0D0-D136-7C3A-C3B0-19F8768A9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"/>
            <a:ext cx="12192000" cy="68576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F5689E-A2C8-44A6-AD5C-615D7DB0C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786" y="-39212"/>
            <a:ext cx="10905976" cy="109365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390DD-75CF-41BA-AA03-813FD55BF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958" y="91891"/>
            <a:ext cx="8590084" cy="72946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Technical Skills applied in Machine learning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C77D2E-3E79-4AAE-90F1-AFD7CBEBF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86502" y="-41189"/>
            <a:ext cx="1305498" cy="1095631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5672BB-0EC4-4BB1-85FA-3C94DFAEA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96455"/>
            <a:ext cx="766120" cy="5967807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570B85-11CA-4C90-9E8B-150CB8FE5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227" y="1093810"/>
            <a:ext cx="11427666" cy="5803558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ADF4F74-7B4C-D4B1-8128-788C35E7EEFC}"/>
              </a:ext>
            </a:extLst>
          </p:cNvPr>
          <p:cNvGrpSpPr/>
          <p:nvPr/>
        </p:nvGrpSpPr>
        <p:grpSpPr>
          <a:xfrm>
            <a:off x="2256792" y="1316288"/>
            <a:ext cx="2552858" cy="923330"/>
            <a:chOff x="2551704" y="4283314"/>
            <a:chExt cx="2357002" cy="923330"/>
          </a:xfrm>
          <a:solidFill>
            <a:schemeClr val="accent1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7B7DB7B-AA52-B969-0AC3-5E4696AC1022}"/>
                </a:ext>
              </a:extLst>
            </p:cNvPr>
            <p:cNvSpPr txBox="1"/>
            <p:nvPr/>
          </p:nvSpPr>
          <p:spPr>
            <a:xfrm>
              <a:off x="2551705" y="4560313"/>
              <a:ext cx="2357001" cy="646331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Calculus, Probability, Linear Algebra, Descriptive statistics, Inferential Statistics etc.   </a:t>
              </a:r>
              <a:endParaRPr lang="ko-KR" altLang="en-US" sz="1200" b="1" dirty="0">
                <a:ln/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9A15F47-F675-F3E2-9E05-130DF4AF4CDF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1. Mathematics &amp; Statistics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8B8F1A6-F845-FA37-C45F-C3DDBB625E0A}"/>
              </a:ext>
            </a:extLst>
          </p:cNvPr>
          <p:cNvGrpSpPr/>
          <p:nvPr/>
        </p:nvGrpSpPr>
        <p:grpSpPr>
          <a:xfrm>
            <a:off x="7275196" y="1283302"/>
            <a:ext cx="2552858" cy="923330"/>
            <a:chOff x="2551704" y="4283314"/>
            <a:chExt cx="2357002" cy="923330"/>
          </a:xfrm>
          <a:solidFill>
            <a:schemeClr val="accent1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E3D62ED-267E-B552-C820-7119B664C460}"/>
                </a:ext>
              </a:extLst>
            </p:cNvPr>
            <p:cNvSpPr txBox="1"/>
            <p:nvPr/>
          </p:nvSpPr>
          <p:spPr>
            <a:xfrm>
              <a:off x="2551705" y="4560313"/>
              <a:ext cx="2357001" cy="646331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Marketing, Healthcare, Automobile, Energy, Finance, Banking, Transportation etc.   </a:t>
              </a:r>
              <a:endParaRPr lang="ko-KR" altLang="en-US" sz="1200" b="1" dirty="0">
                <a:ln/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826794-F571-1FEE-5A7D-1B1967FE3369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2. Domain Knowledge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1E4D0C0-068C-0BC6-2AF3-D90F66ABC44B}"/>
              </a:ext>
            </a:extLst>
          </p:cNvPr>
          <p:cNvGrpSpPr/>
          <p:nvPr/>
        </p:nvGrpSpPr>
        <p:grpSpPr>
          <a:xfrm>
            <a:off x="8333644" y="2747465"/>
            <a:ext cx="2552858" cy="738664"/>
            <a:chOff x="2551704" y="4283314"/>
            <a:chExt cx="2357002" cy="738664"/>
          </a:xfrm>
          <a:solidFill>
            <a:schemeClr val="accent1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9B989AE-1CCD-69F8-4E8E-39BABFF2F2E6}"/>
                </a:ext>
              </a:extLst>
            </p:cNvPr>
            <p:cNvSpPr txBox="1"/>
            <p:nvPr/>
          </p:nvSpPr>
          <p:spPr>
            <a:xfrm>
              <a:off x="2551705" y="4560313"/>
              <a:ext cx="2357001" cy="461665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API design, System designs, Computer Science, etc.</a:t>
              </a:r>
              <a:endParaRPr lang="ko-KR" altLang="en-US" sz="1200" b="1" dirty="0">
                <a:ln/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D0BD5CD-7402-936A-31C1-9102D7E9968F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4. Software Engineering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4351FA-FEFF-4D05-6D2F-B1794CE73B50}"/>
              </a:ext>
            </a:extLst>
          </p:cNvPr>
          <p:cNvGrpSpPr/>
          <p:nvPr/>
        </p:nvGrpSpPr>
        <p:grpSpPr>
          <a:xfrm>
            <a:off x="1621915" y="4489899"/>
            <a:ext cx="2552858" cy="738664"/>
            <a:chOff x="2551704" y="4283314"/>
            <a:chExt cx="2357002" cy="738664"/>
          </a:xfrm>
          <a:solidFill>
            <a:schemeClr val="accent1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39C2D44-3CCF-C934-FA57-C4FFACEF4AE2}"/>
                </a:ext>
              </a:extLst>
            </p:cNvPr>
            <p:cNvSpPr txBox="1"/>
            <p:nvPr/>
          </p:nvSpPr>
          <p:spPr>
            <a:xfrm>
              <a:off x="2551705" y="4560313"/>
              <a:ext cx="2357001" cy="461665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Strong model understanding and best use-cases</a:t>
              </a:r>
              <a:endParaRPr lang="ko-KR" altLang="en-US" sz="1200" b="1" dirty="0">
                <a:ln/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C35EAAA-7D2C-AB27-C1F5-8F19E989704A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5. Data Modelling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4E737B6-F60A-493E-B6E2-E49D227A45C0}"/>
              </a:ext>
            </a:extLst>
          </p:cNvPr>
          <p:cNvGrpSpPr/>
          <p:nvPr/>
        </p:nvGrpSpPr>
        <p:grpSpPr>
          <a:xfrm>
            <a:off x="2898344" y="5690228"/>
            <a:ext cx="2552858" cy="738664"/>
            <a:chOff x="2551704" y="4283314"/>
            <a:chExt cx="2357002" cy="738664"/>
          </a:xfrm>
          <a:solidFill>
            <a:schemeClr val="accent1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8951055-7ED0-98D1-A09B-0CFE9513C6DC}"/>
                </a:ext>
              </a:extLst>
            </p:cNvPr>
            <p:cNvSpPr txBox="1"/>
            <p:nvPr/>
          </p:nvSpPr>
          <p:spPr>
            <a:xfrm>
              <a:off x="2551705" y="4560313"/>
              <a:ext cx="2357001" cy="461665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API packages, </a:t>
              </a:r>
              <a:r>
                <a:rPr lang="en-US" altLang="ko-KR" sz="1200" b="1" dirty="0" err="1">
                  <a:ln/>
                  <a:solidFill>
                    <a:schemeClr val="accent3"/>
                  </a:solidFill>
                  <a:cs typeface="Arial" pitchFamily="34" charset="0"/>
                </a:rPr>
                <a:t>Sklearn</a:t>
              </a:r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, </a:t>
              </a:r>
              <a:r>
                <a:rPr lang="en-US" altLang="ko-KR" sz="1200" b="1" dirty="0" err="1">
                  <a:ln/>
                  <a:solidFill>
                    <a:schemeClr val="accent3"/>
                  </a:solidFill>
                  <a:cs typeface="Arial" pitchFamily="34" charset="0"/>
                </a:rPr>
                <a:t>Pytoch</a:t>
              </a:r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, </a:t>
              </a:r>
              <a:r>
                <a:rPr lang="en-US" altLang="ko-KR" sz="1200" b="1" dirty="0" err="1">
                  <a:ln/>
                  <a:solidFill>
                    <a:schemeClr val="accent3"/>
                  </a:solidFill>
                  <a:cs typeface="Arial" pitchFamily="34" charset="0"/>
                </a:rPr>
                <a:t>Tensorflow</a:t>
              </a:r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, Apache, Spark etc. </a:t>
              </a:r>
              <a:endParaRPr lang="ko-KR" altLang="en-US" sz="1200" b="1" dirty="0">
                <a:ln/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AA51FB4-4D94-6152-BDD2-E3D1E5748538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7. ML Libraries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B27EB30-E4BF-1BA0-7683-E37C62F90B56}"/>
              </a:ext>
            </a:extLst>
          </p:cNvPr>
          <p:cNvGrpSpPr/>
          <p:nvPr/>
        </p:nvGrpSpPr>
        <p:grpSpPr>
          <a:xfrm>
            <a:off x="8745327" y="4360442"/>
            <a:ext cx="2552858" cy="738665"/>
            <a:chOff x="2551704" y="4283314"/>
            <a:chExt cx="2357002" cy="738665"/>
          </a:xfrm>
          <a:solidFill>
            <a:schemeClr val="accent1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E8007D4-AE36-BE8D-E02D-E152EB50328E}"/>
                </a:ext>
              </a:extLst>
            </p:cNvPr>
            <p:cNvSpPr txBox="1"/>
            <p:nvPr/>
          </p:nvSpPr>
          <p:spPr>
            <a:xfrm>
              <a:off x="2551704" y="4560314"/>
              <a:ext cx="2357002" cy="461665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SQL (PostgreSQL), NoSQL (MongoDB) etc.</a:t>
              </a:r>
              <a:endParaRPr lang="ko-KR" altLang="en-US" sz="1200" b="1" dirty="0">
                <a:ln/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B8FC3EB-06D8-7A81-8B74-45387A97CE95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6. Database Skills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80C1060B-40B7-1CAB-5CCD-ED88810B9F57}"/>
              </a:ext>
            </a:extLst>
          </p:cNvPr>
          <p:cNvGrpSpPr/>
          <p:nvPr/>
        </p:nvGrpSpPr>
        <p:grpSpPr>
          <a:xfrm>
            <a:off x="1531347" y="2889088"/>
            <a:ext cx="2552858" cy="738664"/>
            <a:chOff x="2551704" y="4283314"/>
            <a:chExt cx="2357002" cy="738664"/>
          </a:xfrm>
          <a:solidFill>
            <a:schemeClr val="accent1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45B50BB-C126-4EF4-38D8-CDB91E60AAFE}"/>
                </a:ext>
              </a:extLst>
            </p:cNvPr>
            <p:cNvSpPr txBox="1"/>
            <p:nvPr/>
          </p:nvSpPr>
          <p:spPr>
            <a:xfrm>
              <a:off x="2551705" y="4560313"/>
              <a:ext cx="2357001" cy="461665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Python, R, C++, Java, React.js, Html, CSS, Flutter, Kotlin etc.    </a:t>
              </a:r>
              <a:endParaRPr lang="ko-KR" altLang="en-US" sz="1200" b="1" dirty="0">
                <a:ln/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25E7ABA-D5C0-EDCE-8936-C6D8D9B78913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3. Programming Skills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15921BD-6ADB-3BF0-93DA-63B4F847190D}"/>
              </a:ext>
            </a:extLst>
          </p:cNvPr>
          <p:cNvGrpSpPr/>
          <p:nvPr/>
        </p:nvGrpSpPr>
        <p:grpSpPr>
          <a:xfrm>
            <a:off x="6740797" y="5690228"/>
            <a:ext cx="2552858" cy="923330"/>
            <a:chOff x="2551704" y="4283314"/>
            <a:chExt cx="2357002" cy="923330"/>
          </a:xfrm>
          <a:solidFill>
            <a:schemeClr val="accent1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A9D185F-ED24-F5A5-85BA-7C59B01921AA}"/>
                </a:ext>
              </a:extLst>
            </p:cNvPr>
            <p:cNvSpPr txBox="1"/>
            <p:nvPr/>
          </p:nvSpPr>
          <p:spPr>
            <a:xfrm>
              <a:off x="2551705" y="4560313"/>
              <a:ext cx="2357001" cy="646331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r>
                <a:rPr lang="en-US" altLang="ko-KR" sz="1200" b="1" dirty="0">
                  <a:ln/>
                  <a:solidFill>
                    <a:schemeClr val="accent3"/>
                  </a:solidFill>
                  <a:cs typeface="Arial" pitchFamily="34" charset="0"/>
                </a:rPr>
                <a:t>Virtualization, IaaS, PaaS, SaaS services [AWS, GCP &amp; Azure, IBM etc.)</a:t>
              </a:r>
              <a:endParaRPr lang="ko-KR" altLang="en-US" sz="1200" b="1" dirty="0">
                <a:ln/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B366BD4-7849-3287-7C16-67C0033BA3CB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8. Cloud computing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9" name="Freeform 108">
            <a:extLst>
              <a:ext uri="{FF2B5EF4-FFF2-40B4-BE49-F238E27FC236}">
                <a16:creationId xmlns:a16="http://schemas.microsoft.com/office/drawing/2014/main" id="{0AFA590E-C463-AA37-937F-DEAA7994033B}"/>
              </a:ext>
            </a:extLst>
          </p:cNvPr>
          <p:cNvSpPr/>
          <p:nvPr/>
        </p:nvSpPr>
        <p:spPr>
          <a:xfrm>
            <a:off x="5692671" y="3043614"/>
            <a:ext cx="1224596" cy="1353183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rgbClr val="586E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EF1BEDD-C5F9-D6AC-0DE4-A63BC345732A}"/>
              </a:ext>
            </a:extLst>
          </p:cNvPr>
          <p:cNvCxnSpPr>
            <a:cxnSpLocks/>
            <a:stCxn id="65" idx="1"/>
            <a:endCxn id="15" idx="3"/>
          </p:cNvCxnSpPr>
          <p:nvPr/>
        </p:nvCxnSpPr>
        <p:spPr>
          <a:xfrm flipH="1" flipV="1">
            <a:off x="4809650" y="1916453"/>
            <a:ext cx="801405" cy="1107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F9939AF-74FA-1CAD-9CA6-C53DDE425D16}"/>
              </a:ext>
            </a:extLst>
          </p:cNvPr>
          <p:cNvCxnSpPr>
            <a:cxnSpLocks/>
            <a:stCxn id="65" idx="0"/>
            <a:endCxn id="24" idx="1"/>
          </p:cNvCxnSpPr>
          <p:nvPr/>
        </p:nvCxnSpPr>
        <p:spPr>
          <a:xfrm flipV="1">
            <a:off x="6300365" y="1883467"/>
            <a:ext cx="974832" cy="863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63A03C96-760A-4C9F-7499-567CD6E92B32}"/>
              </a:ext>
            </a:extLst>
          </p:cNvPr>
          <p:cNvSpPr/>
          <p:nvPr/>
        </p:nvSpPr>
        <p:spPr>
          <a:xfrm>
            <a:off x="5325533" y="2747465"/>
            <a:ext cx="1949663" cy="1889976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0070820-4D87-E238-5575-60971F66F7AF}"/>
              </a:ext>
            </a:extLst>
          </p:cNvPr>
          <p:cNvCxnSpPr>
            <a:cxnSpLocks/>
            <a:stCxn id="65" idx="7"/>
            <a:endCxn id="27" idx="1"/>
          </p:cNvCxnSpPr>
          <p:nvPr/>
        </p:nvCxnSpPr>
        <p:spPr>
          <a:xfrm>
            <a:off x="6989674" y="3024246"/>
            <a:ext cx="1343971" cy="231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9D4939A-DF3D-4D70-89DB-9DDE18E2A258}"/>
              </a:ext>
            </a:extLst>
          </p:cNvPr>
          <p:cNvCxnSpPr>
            <a:cxnSpLocks/>
            <a:stCxn id="65" idx="6"/>
            <a:endCxn id="48" idx="1"/>
          </p:cNvCxnSpPr>
          <p:nvPr/>
        </p:nvCxnSpPr>
        <p:spPr>
          <a:xfrm>
            <a:off x="7275196" y="3692453"/>
            <a:ext cx="1470131" cy="1175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6E058DDD-3DA5-DAE1-7D8D-B2DA81F373CC}"/>
              </a:ext>
            </a:extLst>
          </p:cNvPr>
          <p:cNvCxnSpPr>
            <a:cxnSpLocks/>
            <a:stCxn id="65" idx="5"/>
            <a:endCxn id="58" idx="0"/>
          </p:cNvCxnSpPr>
          <p:nvPr/>
        </p:nvCxnSpPr>
        <p:spPr>
          <a:xfrm>
            <a:off x="6989674" y="4360660"/>
            <a:ext cx="1027552" cy="132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140BA16A-D3A1-6A1C-E362-2CCDBE1A7ABE}"/>
              </a:ext>
            </a:extLst>
          </p:cNvPr>
          <p:cNvCxnSpPr>
            <a:cxnSpLocks/>
            <a:stCxn id="65" idx="4"/>
            <a:endCxn id="46" idx="0"/>
          </p:cNvCxnSpPr>
          <p:nvPr/>
        </p:nvCxnSpPr>
        <p:spPr>
          <a:xfrm flipH="1">
            <a:off x="4174773" y="4637441"/>
            <a:ext cx="2125592" cy="10527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61DBB00-2DAA-3D47-AC82-3FA870881729}"/>
              </a:ext>
            </a:extLst>
          </p:cNvPr>
          <p:cNvCxnSpPr>
            <a:cxnSpLocks/>
            <a:stCxn id="65" idx="3"/>
            <a:endCxn id="39" idx="3"/>
          </p:cNvCxnSpPr>
          <p:nvPr/>
        </p:nvCxnSpPr>
        <p:spPr>
          <a:xfrm flipH="1">
            <a:off x="4174773" y="4360660"/>
            <a:ext cx="1436282" cy="637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5DEDA6A7-7130-642D-21E9-4A56BF0FC929}"/>
              </a:ext>
            </a:extLst>
          </p:cNvPr>
          <p:cNvCxnSpPr>
            <a:cxnSpLocks/>
            <a:stCxn id="65" idx="2"/>
            <a:endCxn id="54" idx="3"/>
          </p:cNvCxnSpPr>
          <p:nvPr/>
        </p:nvCxnSpPr>
        <p:spPr>
          <a:xfrm flipH="1" flipV="1">
            <a:off x="4084205" y="3396920"/>
            <a:ext cx="1241328" cy="295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48013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Custom 18">
      <a:dk1>
        <a:srgbClr val="FFFFFF"/>
      </a:dk1>
      <a:lt1>
        <a:sysClr val="window" lastClr="FFFFFF"/>
      </a:lt1>
      <a:dk2>
        <a:srgbClr val="454545"/>
      </a:dk2>
      <a:lt2>
        <a:srgbClr val="595959"/>
      </a:lt2>
      <a:accent1>
        <a:srgbClr val="586EA6"/>
      </a:accent1>
      <a:accent2>
        <a:srgbClr val="B71E42"/>
      </a:accent2>
      <a:accent3>
        <a:srgbClr val="002060"/>
      </a:accent3>
      <a:accent4>
        <a:srgbClr val="586EA6"/>
      </a:accent4>
      <a:accent5>
        <a:srgbClr val="586EA6"/>
      </a:accent5>
      <a:accent6>
        <a:srgbClr val="6892A0"/>
      </a:accent6>
      <a:hlink>
        <a:srgbClr val="B71E42"/>
      </a:hlink>
      <a:folHlink>
        <a:srgbClr val="586EA6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00915908_Getting to know your classmate_RVA_v3.potx" id="{3AB90CC0-EE9A-4719-A10E-2B9C37D95451}" vid="{F0D04700-138B-4F65-8F40-43A8301C62D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1A50BC3-FC9F-491A-A65B-E638982E345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225736-1374-4CAC-8B19-47C9871FFC7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3F4922-B139-402E-9C20-CC7FB72E5B5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Getting to know your classmate</Template>
  <TotalTime>490</TotalTime>
  <Words>462</Words>
  <Application>Microsoft Office PowerPoint</Application>
  <PresentationFormat>Widescreen</PresentationFormat>
  <Paragraphs>93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Bahnschrift SemiBold SemiConden</vt:lpstr>
      <vt:lpstr>Calibri</vt:lpstr>
      <vt:lpstr>Wingdings</vt:lpstr>
      <vt:lpstr>Wingdings 2</vt:lpstr>
      <vt:lpstr>Frame</vt:lpstr>
      <vt:lpstr>Machine Learning – Basic Concepts</vt:lpstr>
      <vt:lpstr>Contents</vt:lpstr>
      <vt:lpstr>Introduction – The big picture</vt:lpstr>
      <vt:lpstr>Categories of Machine Learning</vt:lpstr>
      <vt:lpstr>Supervised Learning</vt:lpstr>
      <vt:lpstr>Unsupervised Learning</vt:lpstr>
      <vt:lpstr>Machine Learning Workflow</vt:lpstr>
      <vt:lpstr>ML Practical Workflow</vt:lpstr>
      <vt:lpstr>Technical Skills applied in Machine learning</vt:lpstr>
      <vt:lpstr>Machine Learning Architecture - GCP</vt:lpstr>
      <vt:lpstr>Machine Learning Architecture - AWS</vt:lpstr>
      <vt:lpstr>Machine Learning Architecture - Azure</vt:lpstr>
      <vt:lpstr>Applications of Machine Learning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Onboarding Session</dc:title>
  <dc:creator>Praise Ekeopara</dc:creator>
  <cp:lastModifiedBy>Praise Ekeopara</cp:lastModifiedBy>
  <cp:revision>10</cp:revision>
  <dcterms:created xsi:type="dcterms:W3CDTF">2022-04-10T19:47:38Z</dcterms:created>
  <dcterms:modified xsi:type="dcterms:W3CDTF">2022-07-05T19:52:49Z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